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Lst>
  <p:sldSz cx="9906000" cy="6858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123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4-B365-4D29-80D4-1C8BD81A7EE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0E4-415E-87D6-EE50E5E14FE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365-4D29-80D4-1C8BD81A7EE6}"/>
              </c:ext>
            </c:extLst>
          </c:dPt>
          <c:dLbls>
            <c:dLbl>
              <c:idx val="0"/>
              <c:layout>
                <c:manualLayout>
                  <c:x val="-7.2648661559856956E-2"/>
                  <c:y val="-0.21283664381140877"/>
                </c:manualLayout>
              </c:layout>
              <c:dLblPos val="bestFit"/>
              <c:showLegendKey val="0"/>
              <c:showVal val="0"/>
              <c:showCatName val="1"/>
              <c:showSerName val="1"/>
              <c:showPercent val="1"/>
              <c:showBubbleSize val="0"/>
              <c:extLst>
                <c:ext xmlns:c15="http://schemas.microsoft.com/office/drawing/2012/chart" uri="{CE6537A1-D6FC-4f65-9D91-7224C49458BB}"/>
                <c:ext xmlns:c16="http://schemas.microsoft.com/office/drawing/2014/chart" uri="{C3380CC4-5D6E-409C-BE32-E72D297353CC}">
                  <c16:uniqueId val="{00000004-B365-4D29-80D4-1C8BD81A7EE6}"/>
                </c:ext>
              </c:extLst>
            </c:dLbl>
            <c:dLbl>
              <c:idx val="1"/>
              <c:layout>
                <c:manualLayout>
                  <c:x val="-1.3877787807814457E-17"/>
                  <c:y val="0"/>
                </c:manualLayout>
              </c:layout>
              <c:tx>
                <c:rich>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fld id="{9D119959-B809-4308-B0A2-49F3C9F775C1}" type="SERIESNAME">
                      <a:rPr lang="en-US" smtClean="0"/>
                      <a:pPr>
                        <a:defRPr/>
                      </a:pPr>
                      <a:t>[SERIES NAME]</a:t>
                    </a:fld>
                    <a:r>
                      <a:rPr lang="en-US" baseline="0" dirty="0"/>
                      <a:t>, Knowledge, </a:t>
                    </a:r>
                    <a:fld id="{377AB213-2877-4110-A63F-277C72EA3F26}" type="PERCENTAGE">
                      <a:rPr lang="en-US" baseline="0"/>
                      <a:pPr>
                        <a:defRPr/>
                      </a:pPr>
                      <a:t>[PERCENTAGE]</a:t>
                    </a:fld>
                    <a:endParaRPr lang="en-US" baseline="0" dirty="0"/>
                  </a:p>
                </c:rich>
              </c:tx>
              <c:spPr>
                <a:xfrm>
                  <a:off x="570631" y="0"/>
                  <a:ext cx="1136523" cy="600549"/>
                </a:xfrm>
                <a:solidFill>
                  <a:prstClr val="white"/>
                </a:solidFill>
                <a:ln w="9525" cap="flat" cmpd="sng" algn="ctr">
                  <a:solidFill>
                    <a:prstClr val="black">
                      <a:lumMod val="25000"/>
                      <a:lumOff val="75000"/>
                    </a:prst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1"/>
              <c:showPercent val="1"/>
              <c:showBubbleSize val="0"/>
              <c:extLst>
                <c:ext xmlns:c15="http://schemas.microsoft.com/office/drawing/2012/chart" uri="{CE6537A1-D6FC-4f65-9D91-7224C49458BB}">
                  <c15:spPr xmlns:c15="http://schemas.microsoft.com/office/drawing/2012/chart">
                    <a:prstGeom prst="wedgeRectCallout">
                      <a:avLst>
                        <a:gd name="adj1" fmla="val 31767"/>
                        <a:gd name="adj2" fmla="val 16285"/>
                      </a:avLst>
                    </a:prstGeom>
                    <a:noFill/>
                    <a:ln>
                      <a:noFill/>
                    </a:ln>
                  </c15:spPr>
                  <c15:layout>
                    <c:manualLayout>
                      <c:w val="0.22403314589940154"/>
                      <c:h val="0.24257500328186693"/>
                    </c:manualLayout>
                  </c15:layout>
                  <c15:dlblFieldTable/>
                  <c15:showDataLabelsRange val="0"/>
                </c:ext>
                <c:ext xmlns:c16="http://schemas.microsoft.com/office/drawing/2014/chart" uri="{C3380CC4-5D6E-409C-BE32-E72D297353CC}">
                  <c16:uniqueId val="{00000003-30E4-415E-87D6-EE50E5E14FE2}"/>
                </c:ext>
              </c:extLst>
            </c:dLbl>
            <c:dLbl>
              <c:idx val="2"/>
              <c:layout>
                <c:manualLayout>
                  <c:x val="5.0140304020008748E-2"/>
                  <c:y val="5.1298104595623503E-3"/>
                </c:manualLayout>
              </c:layout>
              <c:dLblPos val="bestFit"/>
              <c:showLegendKey val="0"/>
              <c:showVal val="0"/>
              <c:showCatName val="1"/>
              <c:showSerName val="1"/>
              <c:showPercent val="1"/>
              <c:showBubbleSize val="0"/>
              <c:extLst>
                <c:ext xmlns:c15="http://schemas.microsoft.com/office/drawing/2012/chart" uri="{CE6537A1-D6FC-4f65-9D91-7224C49458BB}"/>
                <c:ext xmlns:c16="http://schemas.microsoft.com/office/drawing/2014/chart" uri="{C3380CC4-5D6E-409C-BE32-E72D297353CC}">
                  <c16:uniqueId val="{00000005-B365-4D29-80D4-1C8BD81A7EE6}"/>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1"/>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Sheet1!$A$2:$A$4</c:f>
              <c:strCache>
                <c:ptCount val="3"/>
                <c:pt idx="0">
                  <c:v>System</c:v>
                </c:pt>
                <c:pt idx="1">
                  <c:v>Knowldege</c:v>
                </c:pt>
                <c:pt idx="2">
                  <c:v>Behavior</c:v>
                </c:pt>
              </c:strCache>
            </c:strRef>
          </c:cat>
          <c:val>
            <c:numRef>
              <c:f>Sheet1!$B$2:$B$4</c:f>
              <c:numCache>
                <c:formatCode>General</c:formatCode>
                <c:ptCount val="3"/>
                <c:pt idx="0">
                  <c:v>88</c:v>
                </c:pt>
                <c:pt idx="1">
                  <c:v>10</c:v>
                </c:pt>
                <c:pt idx="2">
                  <c:v>2</c:v>
                </c:pt>
              </c:numCache>
            </c:numRef>
          </c:val>
          <c:extLst>
            <c:ext xmlns:c16="http://schemas.microsoft.com/office/drawing/2014/chart" uri="{C3380CC4-5D6E-409C-BE32-E72D297353CC}">
              <c16:uniqueId val="{00000000-B365-4D29-80D4-1C8BD81A7EE6}"/>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211440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2275041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177366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243651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15860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3474549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2760058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2603082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380753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2492695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FB9D0B-5BCB-4E83-B53C-AF0B7FC8BD2B}" type="datetimeFigureOut">
              <a:rPr lang="en-US" smtClean="0"/>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F4B292-9C09-493E-A88C-66000D0E1804}" type="slidenum">
              <a:rPr lang="en-US" smtClean="0"/>
              <a:t>‹#›</a:t>
            </a:fld>
            <a:endParaRPr lang="en-US" dirty="0"/>
          </a:p>
        </p:txBody>
      </p:sp>
    </p:spTree>
    <p:extLst>
      <p:ext uri="{BB962C8B-B14F-4D97-AF65-F5344CB8AC3E}">
        <p14:creationId xmlns:p14="http://schemas.microsoft.com/office/powerpoint/2010/main" val="153583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B9D0B-5BCB-4E83-B53C-AF0B7FC8BD2B}" type="datetimeFigureOut">
              <a:rPr lang="en-US" smtClean="0"/>
              <a:t>2/10/2020</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4B292-9C09-493E-A88C-66000D0E1804}" type="slidenum">
              <a:rPr lang="en-US" smtClean="0"/>
              <a:t>‹#›</a:t>
            </a:fld>
            <a:endParaRPr lang="en-US" dirty="0"/>
          </a:p>
        </p:txBody>
      </p:sp>
    </p:spTree>
    <p:extLst>
      <p:ext uri="{BB962C8B-B14F-4D97-AF65-F5344CB8AC3E}">
        <p14:creationId xmlns:p14="http://schemas.microsoft.com/office/powerpoint/2010/main" val="3152994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3210"/>
            <a:ext cx="10016752" cy="369332"/>
          </a:xfrm>
          <a:prstGeom prst="rect">
            <a:avLst/>
          </a:prstGeom>
          <a:noFill/>
        </p:spPr>
        <p:txBody>
          <a:bodyPr wrap="square" rtlCol="0">
            <a:spAutoFit/>
          </a:bodyPr>
          <a:lstStyle/>
          <a:p>
            <a:pPr algn="ctr"/>
            <a:r>
              <a:rPr lang="en-US" dirty="0"/>
              <a:t>Job Aid 3: Performing an NCE Investigation </a:t>
            </a:r>
            <a:r>
              <a:rPr lang="en-US" baseline="30000" dirty="0"/>
              <a:t>4-12</a:t>
            </a:r>
            <a:r>
              <a:rPr lang="en-US" dirty="0"/>
              <a:t> </a:t>
            </a:r>
          </a:p>
        </p:txBody>
      </p:sp>
      <p:sp>
        <p:nvSpPr>
          <p:cNvPr id="6" name="Rectangle 5"/>
          <p:cNvSpPr/>
          <p:nvPr/>
        </p:nvSpPr>
        <p:spPr>
          <a:xfrm>
            <a:off x="167834" y="415675"/>
            <a:ext cx="9563020" cy="646331"/>
          </a:xfrm>
          <a:prstGeom prst="rect">
            <a:avLst/>
          </a:prstGeom>
        </p:spPr>
        <p:txBody>
          <a:bodyPr wrap="square">
            <a:spAutoFit/>
          </a:bodyPr>
          <a:lstStyle/>
          <a:p>
            <a:pPr marL="0" lvl="2"/>
            <a:r>
              <a:rPr lang="en-US" sz="1200" dirty="0">
                <a:latin typeface="Calibri" panose="020F0502020204030204" pitchFamily="34" charset="0"/>
                <a:ea typeface="Calibri" panose="020F0502020204030204" pitchFamily="34" charset="0"/>
                <a:cs typeface="Times New Roman" panose="02020603050405020304" pitchFamily="18" charset="0"/>
              </a:rPr>
              <a:t>The goal of an investigation is to determine:</a:t>
            </a:r>
          </a:p>
          <a:p>
            <a:pPr marL="171450" lvl="2" indent="-171450">
              <a:buFont typeface="Arial" panose="020B0604020202020204" pitchFamily="34" charset="0"/>
              <a:buChar char="•"/>
            </a:pPr>
            <a:r>
              <a:rPr lang="en-US" sz="1200" i="1" dirty="0">
                <a:latin typeface="Calibri" panose="020F0502020204030204" pitchFamily="34" charset="0"/>
                <a:ea typeface="Calibri" panose="020F0502020204030204" pitchFamily="34" charset="0"/>
                <a:cs typeface="Times New Roman" panose="02020603050405020304" pitchFamily="18" charset="0"/>
              </a:rPr>
              <a:t>What</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who</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when</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how</a:t>
            </a:r>
            <a:r>
              <a:rPr lang="en-US" sz="1200" dirty="0">
                <a:latin typeface="Calibri" panose="020F0502020204030204" pitchFamily="34" charset="0"/>
                <a:ea typeface="Calibri" panose="020F0502020204030204" pitchFamily="34" charset="0"/>
                <a:cs typeface="Times New Roman" panose="02020603050405020304" pitchFamily="18" charset="0"/>
              </a:rPr>
              <a:t>, and </a:t>
            </a:r>
            <a:r>
              <a:rPr lang="en-US" sz="1200" i="1" dirty="0">
                <a:latin typeface="Calibri" panose="020F0502020204030204" pitchFamily="34" charset="0"/>
                <a:ea typeface="Calibri" panose="020F0502020204030204" pitchFamily="34" charset="0"/>
                <a:cs typeface="Times New Roman" panose="02020603050405020304" pitchFamily="18" charset="0"/>
              </a:rPr>
              <a:t>why</a:t>
            </a:r>
            <a:r>
              <a:rPr lang="en-US" sz="1200" dirty="0">
                <a:latin typeface="Calibri" panose="020F0502020204030204" pitchFamily="34" charset="0"/>
                <a:ea typeface="Calibri" panose="020F0502020204030204" pitchFamily="34" charset="0"/>
                <a:cs typeface="Times New Roman" panose="02020603050405020304" pitchFamily="18" charset="0"/>
              </a:rPr>
              <a:t> things went wrong in the process that led to a NCE by collecting the facts while making no judgements.  </a:t>
            </a:r>
          </a:p>
          <a:p>
            <a:pPr marL="171450" lvl="2" indent="-171450">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What caused the NCE by evaluating the interactions between the system and the people involved.</a:t>
            </a:r>
          </a:p>
        </p:txBody>
      </p:sp>
      <p:sp>
        <p:nvSpPr>
          <p:cNvPr id="8" name="TextBox 7"/>
          <p:cNvSpPr txBox="1"/>
          <p:nvPr/>
        </p:nvSpPr>
        <p:spPr>
          <a:xfrm>
            <a:off x="167834" y="1062006"/>
            <a:ext cx="9738166" cy="2846933"/>
          </a:xfrm>
          <a:prstGeom prst="rect">
            <a:avLst/>
          </a:prstGeom>
          <a:noFill/>
        </p:spPr>
        <p:txBody>
          <a:bodyPr wrap="square" rtlCol="0">
            <a:spAutoFit/>
          </a:bodyPr>
          <a:lstStyle/>
          <a:p>
            <a:r>
              <a:rPr lang="en-US" sz="1200" dirty="0"/>
              <a:t>Stepwise Approach</a:t>
            </a:r>
          </a:p>
          <a:p>
            <a:pPr marL="177800" indent="-177800">
              <a:buFont typeface="+mj-lt"/>
              <a:buAutoNum type="arabicPeriod"/>
            </a:pPr>
            <a:r>
              <a:rPr lang="en-US" sz="1200" dirty="0"/>
              <a:t>Ensure the following information has been documented on the NCE reporting form you received:</a:t>
            </a:r>
          </a:p>
          <a:p>
            <a:pPr marL="685800" lvl="1" indent="-228600">
              <a:buFont typeface="Wingdings" panose="05000000000000000000" pitchFamily="2" charset="2"/>
              <a:buChar char="§"/>
            </a:pPr>
            <a:r>
              <a:rPr lang="en-US" sz="1200" dirty="0"/>
              <a:t>Date/time NCE occurred</a:t>
            </a:r>
          </a:p>
          <a:p>
            <a:pPr marL="685800" lvl="1" indent="-228600">
              <a:buFont typeface="Wingdings" panose="05000000000000000000" pitchFamily="2" charset="2"/>
              <a:buChar char="§"/>
            </a:pPr>
            <a:r>
              <a:rPr lang="en-US" sz="1200" dirty="0"/>
              <a:t>Date/Time discovered</a:t>
            </a:r>
          </a:p>
          <a:p>
            <a:pPr marL="685800" lvl="1" indent="-228600">
              <a:buFont typeface="Wingdings" panose="05000000000000000000" pitchFamily="2" charset="2"/>
              <a:buChar char="§"/>
            </a:pPr>
            <a:r>
              <a:rPr lang="en-US" sz="1200" dirty="0"/>
              <a:t>Person who discovered NCE</a:t>
            </a:r>
          </a:p>
          <a:p>
            <a:pPr marL="685800" lvl="1" indent="-228600">
              <a:buFont typeface="Wingdings" panose="05000000000000000000" pitchFamily="2" charset="2"/>
              <a:buChar char="§"/>
            </a:pPr>
            <a:r>
              <a:rPr lang="en-US" sz="1200" dirty="0"/>
              <a:t>Description of NCE</a:t>
            </a:r>
          </a:p>
          <a:p>
            <a:pPr marL="685800" lvl="1" indent="-228600">
              <a:buFont typeface="Wingdings" panose="05000000000000000000" pitchFamily="2" charset="2"/>
              <a:buChar char="§"/>
            </a:pPr>
            <a:r>
              <a:rPr lang="en-US" sz="1200" dirty="0"/>
              <a:t>Immediate action (remedial) taken</a:t>
            </a:r>
          </a:p>
          <a:p>
            <a:pPr marL="228600" indent="-228600">
              <a:buFont typeface="+mj-lt"/>
              <a:buAutoNum type="arabicPeriod"/>
            </a:pPr>
            <a:r>
              <a:rPr lang="en-US" sz="1200" dirty="0"/>
              <a:t>Document date and time when you received the NCE report to investigate; this way you have documented proof of when your investigative role began.</a:t>
            </a:r>
          </a:p>
          <a:p>
            <a:pPr marL="228600" indent="-228600">
              <a:buFont typeface="+mj-lt"/>
              <a:buAutoNum type="arabicPeriod"/>
            </a:pPr>
            <a:r>
              <a:rPr lang="en-US" sz="1200" dirty="0"/>
              <a:t>Begin collecting information on the </a:t>
            </a:r>
            <a:r>
              <a:rPr lang="en-US" sz="1200" i="1" dirty="0">
                <a:latin typeface="Calibri" panose="020F0502020204030204" pitchFamily="34" charset="0"/>
                <a:ea typeface="Calibri" panose="020F0502020204030204" pitchFamily="34" charset="0"/>
                <a:cs typeface="Times New Roman" panose="02020603050405020304" pitchFamily="18" charset="0"/>
              </a:rPr>
              <a:t>what</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who</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i="1" dirty="0">
                <a:latin typeface="Calibri" panose="020F0502020204030204" pitchFamily="34" charset="0"/>
                <a:ea typeface="Calibri" panose="020F0502020204030204" pitchFamily="34" charset="0"/>
                <a:cs typeface="Times New Roman" panose="02020603050405020304" pitchFamily="18" charset="0"/>
              </a:rPr>
              <a:t>when</a:t>
            </a:r>
            <a:r>
              <a:rPr lang="en-US" sz="1200" dirty="0">
                <a:latin typeface="Calibri" panose="020F0502020204030204" pitchFamily="34" charset="0"/>
                <a:ea typeface="Calibri" panose="020F0502020204030204" pitchFamily="34" charset="0"/>
                <a:cs typeface="Times New Roman" panose="02020603050405020304" pitchFamily="18" charset="0"/>
              </a:rPr>
              <a:t> and </a:t>
            </a:r>
            <a:r>
              <a:rPr lang="en-US" sz="1200" i="1" dirty="0">
                <a:latin typeface="Calibri" panose="020F0502020204030204" pitchFamily="34" charset="0"/>
                <a:ea typeface="Calibri" panose="020F0502020204030204" pitchFamily="34" charset="0"/>
                <a:cs typeface="Times New Roman" panose="02020603050405020304" pitchFamily="18" charset="0"/>
              </a:rPr>
              <a:t>how</a:t>
            </a:r>
            <a:r>
              <a:rPr lang="en-US" sz="1200" dirty="0">
                <a:latin typeface="Calibri" panose="020F0502020204030204" pitchFamily="34" charset="0"/>
                <a:ea typeface="Calibri" panose="020F0502020204030204" pitchFamily="34" charset="0"/>
                <a:cs typeface="Times New Roman" panose="02020603050405020304" pitchFamily="18" charset="0"/>
              </a:rPr>
              <a:t> things went wrong. Do not ask </a:t>
            </a:r>
            <a:r>
              <a:rPr lang="en-US" sz="1200" i="1" dirty="0">
                <a:latin typeface="Calibri" panose="020F0502020204030204" pitchFamily="34" charset="0"/>
                <a:ea typeface="Calibri" panose="020F0502020204030204" pitchFamily="34" charset="0"/>
                <a:cs typeface="Times New Roman" panose="02020603050405020304" pitchFamily="18" charset="0"/>
              </a:rPr>
              <a:t>why</a:t>
            </a:r>
            <a:r>
              <a:rPr lang="en-US" sz="1200" dirty="0">
                <a:latin typeface="Calibri" panose="020F0502020204030204" pitchFamily="34" charset="0"/>
                <a:ea typeface="Calibri" panose="020F0502020204030204" pitchFamily="34" charset="0"/>
                <a:cs typeface="Times New Roman" panose="02020603050405020304" pitchFamily="18" charset="0"/>
              </a:rPr>
              <a:t> at this point since you are primarily gathering relevant facts and not to interpret the facts, yet.  Common techniques to use to collect information include:</a:t>
            </a:r>
          </a:p>
          <a:p>
            <a:pPr marL="692150" indent="-2349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Observing the problem yourself;</a:t>
            </a:r>
          </a:p>
          <a:p>
            <a:pPr marL="692150" indent="-2349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Interviewing;</a:t>
            </a:r>
          </a:p>
          <a:p>
            <a:pPr marL="692150" indent="-2349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Analyzing records and documents, especially any previous NCE reports of a similar nature;</a:t>
            </a:r>
          </a:p>
          <a:p>
            <a:pPr marL="692150" indent="-2349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Photographing the problem.</a:t>
            </a:r>
          </a:p>
          <a:p>
            <a:pPr marL="228600" indent="-228600">
              <a:buFont typeface="+mj-lt"/>
              <a:buAutoNum type="arabicPeriod" startAt="4"/>
            </a:pPr>
            <a:r>
              <a:rPr lang="en-US"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Keep drilling to more specific evidence in the following areas since the key facts are made visible by probing these dimensions:</a:t>
            </a:r>
            <a:endParaRPr lang="en-US" sz="1200" dirty="0"/>
          </a:p>
        </p:txBody>
      </p:sp>
      <p:graphicFrame>
        <p:nvGraphicFramePr>
          <p:cNvPr id="9" name="Table 8"/>
          <p:cNvGraphicFramePr>
            <a:graphicFrameLocks noGrp="1"/>
          </p:cNvGraphicFramePr>
          <p:nvPr>
            <p:extLst>
              <p:ext uri="{D42A27DB-BD31-4B8C-83A1-F6EECF244321}">
                <p14:modId xmlns:p14="http://schemas.microsoft.com/office/powerpoint/2010/main" val="2638395051"/>
              </p:ext>
            </p:extLst>
          </p:nvPr>
        </p:nvGraphicFramePr>
        <p:xfrm>
          <a:off x="167834" y="3908939"/>
          <a:ext cx="9496812" cy="2949061"/>
        </p:xfrm>
        <a:graphic>
          <a:graphicData uri="http://schemas.openxmlformats.org/drawingml/2006/table">
            <a:tbl>
              <a:tblPr firstRow="1" bandRow="1">
                <a:tableStyleId>{7E9639D4-E3E2-4D34-9284-5A2195B3D0D7}</a:tableStyleId>
              </a:tblPr>
              <a:tblGrid>
                <a:gridCol w="1138673">
                  <a:extLst>
                    <a:ext uri="{9D8B030D-6E8A-4147-A177-3AD203B41FA5}">
                      <a16:colId xmlns:a16="http://schemas.microsoft.com/office/drawing/2014/main" val="645350017"/>
                    </a:ext>
                  </a:extLst>
                </a:gridCol>
                <a:gridCol w="8358139">
                  <a:extLst>
                    <a:ext uri="{9D8B030D-6E8A-4147-A177-3AD203B41FA5}">
                      <a16:colId xmlns:a16="http://schemas.microsoft.com/office/drawing/2014/main" val="977635640"/>
                    </a:ext>
                  </a:extLst>
                </a:gridCol>
              </a:tblGrid>
              <a:tr h="304032">
                <a:tc>
                  <a:txBody>
                    <a:bodyPr/>
                    <a:lstStyle/>
                    <a:p>
                      <a:pPr algn="ctr"/>
                      <a:r>
                        <a:rPr lang="en-US" sz="1200" dirty="0"/>
                        <a:t>Area to Probe</a:t>
                      </a:r>
                    </a:p>
                  </a:txBody>
                  <a:tcPr>
                    <a:lnB w="12700" cap="flat" cmpd="sng" algn="ctr">
                      <a:solidFill>
                        <a:schemeClr val="tx1"/>
                      </a:solidFill>
                      <a:prstDash val="solid"/>
                      <a:round/>
                      <a:headEnd type="none" w="med" len="med"/>
                      <a:tailEnd type="none" w="med" len="med"/>
                    </a:lnB>
                  </a:tcPr>
                </a:tc>
                <a:tc>
                  <a:txBody>
                    <a:bodyPr/>
                    <a:lstStyle/>
                    <a:p>
                      <a:pPr algn="ctr"/>
                      <a:r>
                        <a:rPr lang="en-US" sz="1200" dirty="0"/>
                        <a:t>Questions to Consider</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8856418"/>
                  </a:ext>
                </a:extLst>
              </a:tr>
              <a:tr h="370840">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ea typeface="Calibri" panose="020F0502020204030204" pitchFamily="34" charset="0"/>
                          <a:cs typeface="Times New Roman" panose="02020603050405020304" pitchFamily="18" charset="0"/>
                        </a:rPr>
                        <a:t>What – gathers objective evidence</a:t>
                      </a:r>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31775" marR="0" lvl="4" indent="-231775"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What was the behavior that led to the error?  Did an individual violate a rule, and if so, did the individual intentionally violate the rule?</a:t>
                      </a:r>
                    </a:p>
                    <a:p>
                      <a:pPr marL="403225" marR="0" lvl="5"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Types of Behavior</a:t>
                      </a:r>
                    </a:p>
                    <a:p>
                      <a:pPr marL="627063" marR="0" lvl="6" indent="-231775"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Inadvertent</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unintended, honest human error which came about inadvertently because of distractions and other system problems</a:t>
                      </a:r>
                    </a:p>
                    <a:p>
                      <a:pPr marL="914400" marR="0" lvl="7" indent="-287338"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It is helpful to understand the types of distractions that can arise, and how employees react to these interruptions; </a:t>
                      </a:r>
                    </a:p>
                    <a:p>
                      <a:pPr marL="914400" marR="0" lvl="7" indent="-287338"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Probably need to console the person who made the mistake. </a:t>
                      </a:r>
                    </a:p>
                    <a:p>
                      <a:pPr marL="627063" marR="0" lvl="6" indent="-231775"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At-risk</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deviations where the employee thinks he or she is acting sufficiently, but is not  because they are taking short-cuts</a:t>
                      </a:r>
                    </a:p>
                    <a:p>
                      <a:pPr marL="914400" marR="0" lvl="7" indent="-287338"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Look at system to see if there is an incentive structure that supports taking unsafe short-cuts and remove these incentives</a:t>
                      </a:r>
                    </a:p>
                    <a:p>
                      <a:pPr marL="914400" marR="0" lvl="7" indent="-287338"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Correctly matching workflow to staffing can often remove the hurried environment that encourages taking short-cuts</a:t>
                      </a:r>
                    </a:p>
                    <a:p>
                      <a:pPr marL="914400" marR="0" lvl="7" indent="-287338"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Once a work system is judged reasonable, the proper response to at-risk behavior becomes coaching and then monitoring (coaching without monitoring rarely leads to sustained improvement in behavior); If an employee has been repeatedly coached and monitored and still does not comply, the behavior must be reclassified from </a:t>
                      </a:r>
                      <a:r>
                        <a:rPr kumimoji="0" lang="en-US" sz="11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at-risk</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to </a:t>
                      </a:r>
                      <a:r>
                        <a:rPr kumimoji="0" lang="en-US" sz="11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reckless</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dealt accordingly</a:t>
                      </a:r>
                    </a:p>
                    <a:p>
                      <a:pPr marL="627063" marR="0" lvl="6" indent="-231775" algn="l" defTabSz="5461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Reckless</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employee knows the risk associated with his or her behavior, but does it anyway; purposeful rule breaking by choosing to  consciously disregard a substantial and unjustifiable risk despite education, counseling, and systems improvements.</a:t>
                      </a:r>
                    </a:p>
                    <a:p>
                      <a:pPr marL="914400" marR="0" lvl="7" indent="-287338" algn="l" defTabSz="4572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Should never go to corrective action since it is not a process problem but a behavioral problem that needs to be addressed with disciplinary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90574"/>
                  </a:ext>
                </a:extLst>
              </a:tr>
            </a:tbl>
          </a:graphicData>
        </a:graphic>
      </p:graphicFrame>
    </p:spTree>
    <p:extLst>
      <p:ext uri="{BB962C8B-B14F-4D97-AF65-F5344CB8AC3E}">
        <p14:creationId xmlns:p14="http://schemas.microsoft.com/office/powerpoint/2010/main" val="2526213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5576421"/>
              </p:ext>
            </p:extLst>
          </p:nvPr>
        </p:nvGraphicFramePr>
        <p:xfrm>
          <a:off x="409433" y="276961"/>
          <a:ext cx="9198590" cy="6049512"/>
        </p:xfrm>
        <a:graphic>
          <a:graphicData uri="http://schemas.openxmlformats.org/drawingml/2006/table">
            <a:tbl>
              <a:tblPr firstRow="1" bandRow="1">
                <a:tableStyleId>{7E9639D4-E3E2-4D34-9284-5A2195B3D0D7}</a:tableStyleId>
              </a:tblPr>
              <a:tblGrid>
                <a:gridCol w="2718917">
                  <a:extLst>
                    <a:ext uri="{9D8B030D-6E8A-4147-A177-3AD203B41FA5}">
                      <a16:colId xmlns:a16="http://schemas.microsoft.com/office/drawing/2014/main" val="645350017"/>
                    </a:ext>
                  </a:extLst>
                </a:gridCol>
                <a:gridCol w="6479673">
                  <a:extLst>
                    <a:ext uri="{9D8B030D-6E8A-4147-A177-3AD203B41FA5}">
                      <a16:colId xmlns:a16="http://schemas.microsoft.com/office/drawing/2014/main" val="977635640"/>
                    </a:ext>
                  </a:extLst>
                </a:gridCol>
              </a:tblGrid>
              <a:tr h="304032">
                <a:tc>
                  <a:txBody>
                    <a:bodyPr/>
                    <a:lstStyle/>
                    <a:p>
                      <a:r>
                        <a:rPr lang="en-US" sz="1200" dirty="0"/>
                        <a:t>Area to Probe</a:t>
                      </a:r>
                    </a:p>
                  </a:txBody>
                  <a:tcPr>
                    <a:lnB w="12700" cap="flat" cmpd="sng" algn="ctr">
                      <a:solidFill>
                        <a:schemeClr val="tx1"/>
                      </a:solidFill>
                      <a:prstDash val="solid"/>
                      <a:round/>
                      <a:headEnd type="none" w="med" len="med"/>
                      <a:tailEnd type="none" w="med" len="med"/>
                    </a:lnB>
                  </a:tcPr>
                </a:tc>
                <a:tc>
                  <a:txBody>
                    <a:bodyPr/>
                    <a:lstStyle/>
                    <a:p>
                      <a:r>
                        <a:rPr lang="en-US" sz="1200" dirty="0"/>
                        <a:t>Questions to Consider</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8856418"/>
                  </a:ext>
                </a:extLst>
              </a:tr>
              <a:tr h="370840">
                <a:tc>
                  <a:txBody>
                    <a:bodyPr/>
                    <a:lstStyle/>
                    <a:p>
                      <a:r>
                        <a:rPr lang="en-US" sz="1200" dirty="0"/>
                        <a:t>What</a:t>
                      </a:r>
                      <a:r>
                        <a:rPr lang="en-US" sz="1200" baseline="0" dirty="0"/>
                        <a:t> (continued)</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What was the outcome? (may be used in classification schemes)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What happened that day? </a:t>
                      </a:r>
                    </a:p>
                    <a:p>
                      <a:pPr marL="1778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If the NCE involves a customer complaint, then consider following-up with the customer/supplier to provide input.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What usually happens?  (norms) </a:t>
                      </a:r>
                    </a:p>
                    <a:p>
                      <a:pPr marL="17780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Most intentional violations are the result of </a:t>
                      </a:r>
                      <a:r>
                        <a:rPr kumimoji="0" lang="en-US" sz="1100" b="0"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norms</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that have developed over time – frequently without the workforce’s knowledge that the norms have been progressively increasing the risk of a significant accident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What should have happened? (policies, processes, procedures) </a:t>
                      </a:r>
                    </a:p>
                    <a:p>
                      <a:pPr marL="17780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Based on the documentation provided by management, was the information available? accurate? complete? unambiguous?</a:t>
                      </a:r>
                    </a:p>
                    <a:p>
                      <a:pPr marL="17780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Is the step in question covered in a SOP, and if so, was the SOP </a:t>
                      </a:r>
                      <a:r>
                        <a:rPr kumimoji="0" lang="en-US" sz="11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foloowed</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17780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8087745"/>
                  </a:ext>
                </a:extLst>
              </a:tr>
              <a:tr h="370840">
                <a:tc>
                  <a:txBody>
                    <a:bodyPr/>
                    <a:lstStyle/>
                    <a:p>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Who</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indent="-228600">
                        <a:buFont typeface="Wingdings" panose="05000000000000000000" pitchFamily="2" charset="2"/>
                        <a:buChar char="Ø"/>
                      </a:pPr>
                      <a:r>
                        <a:rPr lang="en-US" sz="1200" dirty="0"/>
                        <a:t>Who was involved in committing or compounding</a:t>
                      </a:r>
                      <a:r>
                        <a:rPr lang="en-US" sz="1200" baseline="0" dirty="0"/>
                        <a:t> the event?  </a:t>
                      </a:r>
                    </a:p>
                    <a:p>
                      <a:pPr marL="3492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Involved  individuals have the most knowledge of the event and may be in a position to offer (generate) practical solutions.</a:t>
                      </a:r>
                    </a:p>
                    <a:p>
                      <a:pPr marL="3492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Find out how people’s assessments and actions made sense at the time given the circumstances that surrounded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4643495"/>
                  </a:ext>
                </a:extLst>
              </a:tr>
              <a:tr h="370840">
                <a:tc>
                  <a:txBody>
                    <a:bodyPr/>
                    <a:lstStyle/>
                    <a:p>
                      <a:r>
                        <a:rPr lang="en-US" sz="1200" dirty="0"/>
                        <a:t>When – highlights</a:t>
                      </a:r>
                      <a:r>
                        <a:rPr lang="en-US" sz="1200" baseline="0" dirty="0"/>
                        <a:t> the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gap between when the NCE occurred and when it was detected</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0" marR="0" lvl="1" indent="-177800">
                        <a:lnSpc>
                          <a:spcPct val="100000"/>
                        </a:lnSpc>
                        <a:spcBef>
                          <a:spcPts val="0"/>
                        </a:spcBef>
                        <a:spcAft>
                          <a:spcPts val="0"/>
                        </a:spcAft>
                        <a:buFont typeface="Wingdings" panose="05000000000000000000" pitchFamily="2" charset="2"/>
                        <a:buChar char="Ø"/>
                      </a:pPr>
                      <a:r>
                        <a:rPr lang="en-US" sz="1100" dirty="0">
                          <a:effectLst/>
                          <a:latin typeface="Calibri" panose="020F0502020204030204" pitchFamily="34" charset="0"/>
                          <a:ea typeface="Calibri" panose="020F0502020204030204" pitchFamily="34" charset="0"/>
                          <a:cs typeface="Times New Roman" panose="02020603050405020304" pitchFamily="18" charset="0"/>
                        </a:rPr>
                        <a:t>When did the NCE</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occur </a:t>
                      </a:r>
                      <a:r>
                        <a:rPr lang="en-US" sz="1100" dirty="0">
                          <a:effectLst/>
                          <a:latin typeface="Calibri" panose="020F0502020204030204" pitchFamily="34" charset="0"/>
                          <a:ea typeface="Calibri" panose="020F0502020204030204" pitchFamily="34" charset="0"/>
                          <a:cs typeface="Times New Roman" panose="02020603050405020304" pitchFamily="18" charset="0"/>
                        </a:rPr>
                        <a:t>within the process? </a:t>
                      </a:r>
                    </a:p>
                    <a:p>
                      <a:pPr marL="177800" marR="0" lvl="1" indent="-177800">
                        <a:lnSpc>
                          <a:spcPct val="100000"/>
                        </a:lnSpc>
                        <a:spcBef>
                          <a:spcPts val="0"/>
                        </a:spcBef>
                        <a:spcAft>
                          <a:spcPts val="0"/>
                        </a:spcAft>
                        <a:buFont typeface="Wingdings" panose="05000000000000000000" pitchFamily="2" charset="2"/>
                        <a:buChar char="Ø"/>
                      </a:pPr>
                      <a:r>
                        <a:rPr lang="en-US" sz="1100" dirty="0">
                          <a:effectLst/>
                          <a:latin typeface="Calibri" panose="020F0502020204030204" pitchFamily="34" charset="0"/>
                          <a:ea typeface="Calibri" panose="020F0502020204030204" pitchFamily="34" charset="0"/>
                          <a:cs typeface="Times New Roman" panose="02020603050405020304" pitchFamily="18" charset="0"/>
                        </a:rPr>
                        <a:t>When</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was the NCE detected within the process?</a:t>
                      </a:r>
                    </a:p>
                    <a:p>
                      <a:pPr marL="463550" marR="0" lvl="2" indent="-285750">
                        <a:lnSpc>
                          <a:spcPct val="100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This gap  between</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occurrence and detection </a:t>
                      </a:r>
                      <a:r>
                        <a:rPr lang="en-US" sz="1100" dirty="0">
                          <a:effectLst/>
                          <a:latin typeface="Calibri" panose="020F0502020204030204" pitchFamily="34" charset="0"/>
                          <a:ea typeface="Calibri" panose="020F0502020204030204" pitchFamily="34" charset="0"/>
                          <a:cs typeface="Times New Roman" panose="02020603050405020304" pitchFamily="18" charset="0"/>
                        </a:rPr>
                        <a:t>is</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important because: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7063" marR="0" lvl="3" indent="-231775">
                        <a:lnSpc>
                          <a:spcPct val="100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The routine laboratory activities that took place between occurrence and detection represent wasted  time, effort, and money; </a:t>
                      </a:r>
                    </a:p>
                    <a:p>
                      <a:pPr marL="627063" marR="0" lvl="3" indent="-231775">
                        <a:lnSpc>
                          <a:spcPct val="100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If the gap is significant, it may mean the laboratory processes do not have adequate controls to capture NCEs at occurrence or shortly thereafter;</a:t>
                      </a:r>
                    </a:p>
                    <a:p>
                      <a:pPr marL="627063" marR="0" lvl="3" indent="-231775">
                        <a:lnSpc>
                          <a:spcPct val="100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During the elapsed time, appropriate action could have been taken</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minimizing the effect.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95288" marR="0" lvl="3" indent="0">
                        <a:lnSpc>
                          <a:spcPct val="100000"/>
                        </a:lnSpc>
                        <a:spcBef>
                          <a:spcPts val="0"/>
                        </a:spcBef>
                        <a:spcAft>
                          <a:spcPts val="0"/>
                        </a:spcAft>
                        <a:buFont typeface="Wingdings" panose="05000000000000000000" pitchFamily="2" charset="2"/>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646164"/>
                  </a:ext>
                </a:extLst>
              </a:tr>
              <a:tr h="370840">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ea typeface="Calibri" panose="020F0502020204030204" pitchFamily="34" charset="0"/>
                          <a:cs typeface="Times New Roman" panose="02020603050405020304" pitchFamily="18" charset="0"/>
                        </a:rPr>
                        <a:t>How – describes the events that occurred</a:t>
                      </a:r>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31775" marR="0" lvl="4" indent="-231775"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How the problem was identified?</a:t>
                      </a:r>
                    </a:p>
                    <a:p>
                      <a:pPr marL="231775" marR="0" lvl="4" indent="-231775"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How the event happened?</a:t>
                      </a:r>
                    </a:p>
                    <a:p>
                      <a:pPr marL="349250" marR="0" lvl="6"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Was preventable or unpreventable?</a:t>
                      </a:r>
                    </a:p>
                    <a:p>
                      <a:pPr marL="349250" marR="0" lvl="6"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Describe the sequence of activities that led up to the event</a:t>
                      </a:r>
                    </a:p>
                    <a:p>
                      <a:pPr marL="349250" marR="0" lvl="6"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List the contributing factors</a:t>
                      </a:r>
                    </a:p>
                    <a:p>
                      <a:pPr marL="177800" marR="0" lvl="6"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9540308"/>
                  </a:ext>
                </a:extLst>
              </a:tr>
            </a:tbl>
          </a:graphicData>
        </a:graphic>
      </p:graphicFrame>
    </p:spTree>
    <p:extLst>
      <p:ext uri="{BB962C8B-B14F-4D97-AF65-F5344CB8AC3E}">
        <p14:creationId xmlns:p14="http://schemas.microsoft.com/office/powerpoint/2010/main" val="420271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56268131"/>
              </p:ext>
            </p:extLst>
          </p:nvPr>
        </p:nvGraphicFramePr>
        <p:xfrm>
          <a:off x="300250" y="1301886"/>
          <a:ext cx="8925636" cy="5171440"/>
        </p:xfrm>
        <a:graphic>
          <a:graphicData uri="http://schemas.openxmlformats.org/drawingml/2006/table">
            <a:tbl>
              <a:tblPr firstRow="1" bandRow="1">
                <a:tableStyleId>{7E9639D4-E3E2-4D34-9284-5A2195B3D0D7}</a:tableStyleId>
              </a:tblPr>
              <a:tblGrid>
                <a:gridCol w="2259983">
                  <a:extLst>
                    <a:ext uri="{9D8B030D-6E8A-4147-A177-3AD203B41FA5}">
                      <a16:colId xmlns:a16="http://schemas.microsoft.com/office/drawing/2014/main" val="343137956"/>
                    </a:ext>
                  </a:extLst>
                </a:gridCol>
                <a:gridCol w="2107301">
                  <a:extLst>
                    <a:ext uri="{9D8B030D-6E8A-4147-A177-3AD203B41FA5}">
                      <a16:colId xmlns:a16="http://schemas.microsoft.com/office/drawing/2014/main" val="2858261831"/>
                    </a:ext>
                  </a:extLst>
                </a:gridCol>
                <a:gridCol w="4558352">
                  <a:extLst>
                    <a:ext uri="{9D8B030D-6E8A-4147-A177-3AD203B41FA5}">
                      <a16:colId xmlns:a16="http://schemas.microsoft.com/office/drawing/2014/main" val="2680488206"/>
                    </a:ext>
                  </a:extLst>
                </a:gridCol>
              </a:tblGrid>
              <a:tr h="370840">
                <a:tc>
                  <a:txBody>
                    <a:bodyPr/>
                    <a:lstStyle/>
                    <a:p>
                      <a:r>
                        <a:rPr lang="en-US" sz="1100" dirty="0"/>
                        <a:t>Deliverable</a:t>
                      </a:r>
                    </a:p>
                  </a:txBody>
                  <a:tcPr>
                    <a:lnB w="12700" cap="flat" cmpd="sng" algn="ctr">
                      <a:solidFill>
                        <a:schemeClr val="tx1"/>
                      </a:solidFill>
                      <a:prstDash val="solid"/>
                      <a:round/>
                      <a:headEnd type="none" w="med" len="med"/>
                      <a:tailEnd type="none" w="med" len="med"/>
                    </a:lnB>
                  </a:tcPr>
                </a:tc>
                <a:tc>
                  <a:txBody>
                    <a:bodyPr/>
                    <a:lstStyle/>
                    <a:p>
                      <a:r>
                        <a:rPr lang="en-US" sz="1100" dirty="0"/>
                        <a:t>Common Choices</a:t>
                      </a:r>
                    </a:p>
                  </a:txBody>
                  <a:tcPr>
                    <a:lnB w="12700" cap="flat" cmpd="sng" algn="ctr">
                      <a:solidFill>
                        <a:schemeClr val="tx1"/>
                      </a:solidFill>
                      <a:prstDash val="solid"/>
                      <a:round/>
                      <a:headEnd type="none" w="med" len="med"/>
                      <a:tailEnd type="none" w="med" len="med"/>
                    </a:lnB>
                  </a:tcPr>
                </a:tc>
                <a:tc>
                  <a:txBody>
                    <a:bodyPr/>
                    <a:lstStyle/>
                    <a:p>
                      <a:r>
                        <a:rPr lang="en-US" sz="1100" dirty="0"/>
                        <a:t>Explanation</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3851002"/>
                  </a:ext>
                </a:extLst>
              </a:tr>
              <a:tr h="370840">
                <a:tc rowSpan="3">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a:t>Provide your estimation of the cause(s) </a:t>
                      </a:r>
                    </a:p>
                    <a:p>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System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Problems with processes and procedures</a:t>
                      </a: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Quality is dependent on processes</a:t>
                      </a:r>
                      <a:r>
                        <a:rPr lang="en-US" sz="1100" baseline="0" dirty="0"/>
                        <a:t> and</a:t>
                      </a:r>
                      <a:r>
                        <a:rPr lang="en-US" sz="1100" dirty="0"/>
                        <a:t> management is responsible for the design and implementation of those processes; therefore, problems with quality at the bench level are due to imperfect processes rather than the fault of the staff</a:t>
                      </a: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System failures will persist even if the particular person who made the error is</a:t>
                      </a:r>
                      <a:r>
                        <a:rPr lang="en-US" sz="1100" baseline="0" dirty="0"/>
                        <a:t> </a:t>
                      </a:r>
                      <a:r>
                        <a:rPr lang="en-US" sz="1100" dirty="0"/>
                        <a:t>removed or provided with more training.  Be careful if the investigation only focuses on the involved persons without considering how a process affected the work of that person.  System failures will persist, thereby creating the circumstances for another staff member to make the same error.</a:t>
                      </a: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85-90%* of problems as system problems</a:t>
                      </a: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Action to be taken – must modify the conditions in the system that contributes or causes the problem</a:t>
                      </a:r>
                    </a:p>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5709267"/>
                  </a:ext>
                </a:extLst>
              </a:tr>
              <a:tr h="370840">
                <a:tc vMerge="1">
                  <a:txBody>
                    <a:bodyPr/>
                    <a:lstStyle/>
                    <a:p>
                      <a:endParaRPr lang="en-US" sz="1100" dirty="0"/>
                    </a:p>
                  </a:txBody>
                  <a:tcPr/>
                </a:tc>
                <a:tc>
                  <a:txBody>
                    <a:bodyPr/>
                    <a:lstStyle/>
                    <a:p>
                      <a:pPr algn="ctr"/>
                      <a:r>
                        <a:rPr lang="en-US" sz="1100" dirty="0"/>
                        <a:t>Knowledge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u="none" strike="noStrike" kern="1200" cap="none" spc="0" normalizeH="0" baseline="0" noProof="0" dirty="0">
                          <a:ln>
                            <a:noFill/>
                          </a:ln>
                          <a:effectLst/>
                          <a:uLnTx/>
                          <a:uFillTx/>
                        </a:rPr>
                        <a:t>Personnel have not been trained to perform the process </a:t>
                      </a:r>
                      <a:r>
                        <a:rPr kumimoji="0" lang="en-US" sz="1100" u="sng" strike="noStrike" kern="1200" cap="none" spc="0" normalizeH="0" baseline="0" noProof="0" dirty="0">
                          <a:ln>
                            <a:noFill/>
                          </a:ln>
                          <a:effectLst/>
                          <a:uLnTx/>
                          <a:uFillTx/>
                        </a:rPr>
                        <a:t>or</a:t>
                      </a:r>
                      <a:r>
                        <a:rPr kumimoji="0" lang="en-US" sz="1100" u="none" strike="noStrike" kern="1200" cap="none" spc="0" normalizeH="0" baseline="0" noProof="0" dirty="0">
                          <a:ln>
                            <a:noFill/>
                          </a:ln>
                          <a:effectLst/>
                          <a:uLnTx/>
                          <a:uFillTx/>
                        </a:rPr>
                        <a:t> the training was ineffective.  The competence of the person was not determined prior to independent performance.  </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u="none" strike="noStrike" kern="1200" cap="none" spc="0" normalizeH="0" baseline="0" noProof="0" dirty="0">
                          <a:ln>
                            <a:noFill/>
                          </a:ln>
                          <a:effectLst/>
                          <a:uLnTx/>
                          <a:uFillTx/>
                        </a:rPr>
                        <a:t>10% *of problems are a result of insufficient knowledge</a:t>
                      </a:r>
                    </a:p>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509408"/>
                  </a:ext>
                </a:extLst>
              </a:tr>
              <a:tr h="370840">
                <a:tc vMerge="1">
                  <a:txBody>
                    <a:bodyPr/>
                    <a:lstStyle/>
                    <a:p>
                      <a:endParaRPr lang="en-US" sz="1100" dirty="0"/>
                    </a:p>
                  </a:txBody>
                  <a:tcPr/>
                </a:tc>
                <a:tc>
                  <a:txBody>
                    <a:bodyPr/>
                    <a:lstStyle/>
                    <a:p>
                      <a:pPr algn="ctr"/>
                      <a:r>
                        <a:rPr lang="en-US" sz="1100" dirty="0"/>
                        <a:t>Behavior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Staff knows what to do but chose to take no action or take the wrong action (involves at-risk or reckless behavior only). </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Rules are ignored because the</a:t>
                      </a:r>
                      <a:r>
                        <a:rPr lang="en-US" sz="1100" baseline="0" dirty="0"/>
                        <a:t> employee believes that they are not at risk for the mistake that the practices are designed to prevent, that they are too busy to bother, or that the practice is ineffective.</a:t>
                      </a:r>
                      <a:endParaRPr lang="en-US" sz="1100" dirty="0"/>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dirty="0"/>
                        <a:t>Least common cause</a:t>
                      </a:r>
                    </a:p>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187873"/>
                  </a:ext>
                </a:extLst>
              </a:tr>
            </a:tbl>
          </a:graphicData>
        </a:graphic>
      </p:graphicFrame>
      <p:sp>
        <p:nvSpPr>
          <p:cNvPr id="4" name="TextBox 3"/>
          <p:cNvSpPr txBox="1"/>
          <p:nvPr/>
        </p:nvSpPr>
        <p:spPr>
          <a:xfrm>
            <a:off x="1972103" y="6487392"/>
            <a:ext cx="4380930" cy="246221"/>
          </a:xfrm>
          <a:prstGeom prst="rect">
            <a:avLst/>
          </a:prstGeom>
          <a:noFill/>
        </p:spPr>
        <p:txBody>
          <a:bodyPr wrap="square" rtlCol="0">
            <a:spAutoFit/>
          </a:bodyPr>
          <a:lstStyle/>
          <a:p>
            <a:r>
              <a:rPr lang="en-US" sz="1000" dirty="0"/>
              <a:t>* Source iqmh.org/Services/Centre-For-Education/Decoding-ISO-I5189-Series</a:t>
            </a:r>
          </a:p>
        </p:txBody>
      </p:sp>
      <p:sp>
        <p:nvSpPr>
          <p:cNvPr id="5" name="TextBox 4"/>
          <p:cNvSpPr txBox="1"/>
          <p:nvPr/>
        </p:nvSpPr>
        <p:spPr>
          <a:xfrm>
            <a:off x="300250" y="177040"/>
            <a:ext cx="9157269" cy="1015663"/>
          </a:xfrm>
          <a:prstGeom prst="rect">
            <a:avLst/>
          </a:prstGeom>
          <a:noFill/>
        </p:spPr>
        <p:txBody>
          <a:bodyPr wrap="square" rtlCol="0">
            <a:spAutoFit/>
          </a:bodyPr>
          <a:lstStyle/>
          <a:p>
            <a:pPr marL="342900" lvl="0" indent="-342900">
              <a:buFont typeface="+mj-lt"/>
              <a:buAutoNum type="arabicPeriod" startAt="5"/>
            </a:pPr>
            <a:r>
              <a:rPr lang="en-US" sz="1200" dirty="0"/>
              <a:t>Start addressing the </a:t>
            </a:r>
            <a:r>
              <a:rPr lang="en-US" sz="1200" i="1" dirty="0"/>
              <a:t>why</a:t>
            </a:r>
            <a:r>
              <a:rPr lang="en-US" sz="1200" dirty="0"/>
              <a:t> component, so that by the conclusion of this element, you should have the following deliverables </a:t>
            </a:r>
            <a:r>
              <a:rPr lang="en-US" sz="1200" dirty="0">
                <a:solidFill>
                  <a:prstClr val="black"/>
                </a:solidFill>
              </a:rPr>
              <a:t>based on the facts you collected:</a:t>
            </a:r>
            <a:endParaRPr lang="en-US" sz="1200" dirty="0"/>
          </a:p>
          <a:p>
            <a:pPr marL="627063" lvl="2" indent="-285750">
              <a:buFont typeface="Wingdings" panose="05000000000000000000" pitchFamily="2" charset="2"/>
              <a:buChar char="§"/>
            </a:pPr>
            <a:r>
              <a:rPr lang="en-US" sz="1200" dirty="0"/>
              <a:t>Provide your estimation of the cause(s) </a:t>
            </a:r>
          </a:p>
          <a:p>
            <a:pPr marL="627063" lvl="2" indent="-285750">
              <a:buFont typeface="Wingdings" panose="05000000000000000000" pitchFamily="2" charset="2"/>
              <a:buChar char="§"/>
            </a:pPr>
            <a:r>
              <a:rPr lang="en-US" sz="1200" dirty="0"/>
              <a:t>Classify and estimate the level of risk</a:t>
            </a:r>
          </a:p>
          <a:p>
            <a:pPr marL="627063" lvl="2" indent="-285750">
              <a:buFont typeface="Wingdings" panose="05000000000000000000" pitchFamily="2" charset="2"/>
              <a:buChar char="§"/>
            </a:pPr>
            <a:r>
              <a:rPr lang="en-US" sz="1200" dirty="0">
                <a:solidFill>
                  <a:prstClr val="black"/>
                </a:solidFill>
              </a:rPr>
              <a:t>Provide next course of action and the solution(s) to be taken</a:t>
            </a:r>
          </a:p>
        </p:txBody>
      </p:sp>
      <p:graphicFrame>
        <p:nvGraphicFramePr>
          <p:cNvPr id="7" name="Chart 6"/>
          <p:cNvGraphicFramePr/>
          <p:nvPr>
            <p:extLst>
              <p:ext uri="{D42A27DB-BD31-4B8C-83A1-F6EECF244321}">
                <p14:modId xmlns:p14="http://schemas.microsoft.com/office/powerpoint/2010/main" val="3351050843"/>
              </p:ext>
            </p:extLst>
          </p:nvPr>
        </p:nvGraphicFramePr>
        <p:xfrm>
          <a:off x="-572448" y="4489481"/>
          <a:ext cx="4052628" cy="2475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1687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53195207"/>
              </p:ext>
            </p:extLst>
          </p:nvPr>
        </p:nvGraphicFramePr>
        <p:xfrm>
          <a:off x="95533" y="0"/>
          <a:ext cx="9635321" cy="4622800"/>
        </p:xfrm>
        <a:graphic>
          <a:graphicData uri="http://schemas.openxmlformats.org/drawingml/2006/table">
            <a:tbl>
              <a:tblPr firstRow="1" bandRow="1">
                <a:tableStyleId>{7E9639D4-E3E2-4D34-9284-5A2195B3D0D7}</a:tableStyleId>
              </a:tblPr>
              <a:tblGrid>
                <a:gridCol w="1532266">
                  <a:extLst>
                    <a:ext uri="{9D8B030D-6E8A-4147-A177-3AD203B41FA5}">
                      <a16:colId xmlns:a16="http://schemas.microsoft.com/office/drawing/2014/main" val="1998734939"/>
                    </a:ext>
                  </a:extLst>
                </a:gridCol>
                <a:gridCol w="2889610">
                  <a:extLst>
                    <a:ext uri="{9D8B030D-6E8A-4147-A177-3AD203B41FA5}">
                      <a16:colId xmlns:a16="http://schemas.microsoft.com/office/drawing/2014/main" val="3845579800"/>
                    </a:ext>
                  </a:extLst>
                </a:gridCol>
                <a:gridCol w="671869">
                  <a:extLst>
                    <a:ext uri="{9D8B030D-6E8A-4147-A177-3AD203B41FA5}">
                      <a16:colId xmlns:a16="http://schemas.microsoft.com/office/drawing/2014/main" val="3729241653"/>
                    </a:ext>
                  </a:extLst>
                </a:gridCol>
                <a:gridCol w="4541576">
                  <a:extLst>
                    <a:ext uri="{9D8B030D-6E8A-4147-A177-3AD203B41FA5}">
                      <a16:colId xmlns:a16="http://schemas.microsoft.com/office/drawing/2014/main" val="2725252920"/>
                    </a:ext>
                  </a:extLst>
                </a:gridCol>
              </a:tblGrid>
              <a:tr h="370840">
                <a:tc>
                  <a:txBody>
                    <a:bodyPr/>
                    <a:lstStyle/>
                    <a:p>
                      <a:r>
                        <a:rPr lang="en-US" sz="1100" dirty="0"/>
                        <a:t>Deliverable</a:t>
                      </a:r>
                    </a:p>
                  </a:txBody>
                  <a:tcPr>
                    <a:lnB w="12700" cap="flat" cmpd="sng" algn="ctr">
                      <a:solidFill>
                        <a:schemeClr val="tx1"/>
                      </a:solidFill>
                      <a:prstDash val="solid"/>
                      <a:round/>
                      <a:headEnd type="none" w="med" len="med"/>
                      <a:tailEnd type="none" w="med" len="med"/>
                    </a:lnB>
                  </a:tcPr>
                </a:tc>
                <a:tc gridSpan="2">
                  <a:txBody>
                    <a:bodyPr/>
                    <a:lstStyle/>
                    <a:p>
                      <a:r>
                        <a:rPr lang="en-US" sz="1100" dirty="0"/>
                        <a:t>Common Choices</a:t>
                      </a:r>
                    </a:p>
                  </a:txBody>
                  <a:tcPr>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r>
                        <a:rPr lang="en-US" sz="1100" dirty="0"/>
                        <a:t>Explanation</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946172"/>
                  </a:ext>
                </a:extLst>
              </a:tr>
              <a:tr h="3708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a:t>Classify and estimate the level of risk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100" dirty="0"/>
                        <a:t>Apply</a:t>
                      </a:r>
                      <a:r>
                        <a:rPr lang="en-US" sz="1100" baseline="0" dirty="0"/>
                        <a:t> your organization’s defined criteria</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7442830"/>
                  </a:ext>
                </a:extLst>
              </a:tr>
              <a:tr h="370840">
                <a:tc rowSpan="3">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a:t>Provide next course of action and the solution(s) to be taken</a:t>
                      </a:r>
                    </a:p>
                    <a:p>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a:t>No action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a:ln>
                            <a:noFill/>
                          </a:ln>
                          <a:effectLst/>
                          <a:uLnTx/>
                          <a:uFillTx/>
                        </a:rPr>
                        <a:t>If a NCE doesn’t have a significant amount of impact and it is not happening very often, the NCE process closes immediately since remedial action was sufficient.  The effectiveness of the solution, (shows no change in frequency or severity) is monitored through the </a:t>
                      </a:r>
                      <a:r>
                        <a:rPr kumimoji="0" lang="en-US" sz="1200" i="1" u="none" strike="noStrike" kern="1200" cap="none" spc="0" normalizeH="0" baseline="0" noProof="0" dirty="0">
                          <a:ln>
                            <a:noFill/>
                          </a:ln>
                          <a:effectLst/>
                          <a:uLnTx/>
                          <a:uFillTx/>
                        </a:rPr>
                        <a:t>Collective NCE Data Analysis Process </a:t>
                      </a:r>
                      <a:r>
                        <a:rPr kumimoji="0" lang="en-US" sz="1200" u="none" strike="noStrike" kern="1200" cap="none" spc="0" normalizeH="0" baseline="0" noProof="0" dirty="0">
                          <a:ln>
                            <a:noFill/>
                          </a:ln>
                          <a:effectLst/>
                          <a:uLnTx/>
                          <a:uFillTx/>
                        </a:rPr>
                        <a:t>(i.e. analysis of aggregate NCE data).</a:t>
                      </a: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5547047"/>
                  </a:ext>
                </a:extLst>
              </a:tr>
              <a:tr h="370840">
                <a:tc vMerge="1">
                  <a:txBody>
                    <a:bodyPr/>
                    <a:lstStyle/>
                    <a:p>
                      <a:endParaRPr lang="en-US" sz="1100" dirty="0"/>
                    </a:p>
                  </a:txBody>
                  <a:tcPr/>
                </a:tc>
                <a:tc>
                  <a:txBody>
                    <a:bodyPr/>
                    <a:lstStyle/>
                    <a:p>
                      <a:r>
                        <a:rPr lang="en-US" sz="1100" dirty="0"/>
                        <a:t>Short-term correction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sz="1200" dirty="0"/>
                        <a:t>If</a:t>
                      </a:r>
                      <a:r>
                        <a:rPr lang="en-US" sz="1200" baseline="0" dirty="0"/>
                        <a:t> an NCE </a:t>
                      </a:r>
                      <a:r>
                        <a:rPr lang="en-US" sz="1200" dirty="0"/>
                        <a:t>doesn’t have a significant amount of impact </a:t>
                      </a:r>
                      <a:r>
                        <a:rPr lang="en-US" sz="1200" u="sng" dirty="0"/>
                        <a:t>or</a:t>
                      </a:r>
                      <a:r>
                        <a:rPr lang="en-US" sz="1200" u="none" baseline="0" dirty="0"/>
                        <a:t> </a:t>
                      </a:r>
                      <a:r>
                        <a:rPr lang="en-US" sz="1200" dirty="0"/>
                        <a:t>it’s not happening very often, the NCE process  allows</a:t>
                      </a:r>
                      <a:r>
                        <a:rPr lang="en-US" sz="1200" baseline="0" dirty="0"/>
                        <a:t> to </a:t>
                      </a:r>
                      <a:r>
                        <a:rPr lang="en-US" sz="1200" dirty="0"/>
                        <a:t>just do a correction or an interim-type of action that doesn’t require all of the investigative work that a corrective action (CA)</a:t>
                      </a:r>
                      <a:r>
                        <a:rPr lang="en-US" sz="1200" baseline="0" dirty="0"/>
                        <a:t> with</a:t>
                      </a:r>
                      <a:r>
                        <a:rPr lang="en-US" sz="1200" dirty="0"/>
                        <a:t> formal root cause analysis (RCA) would require. </a:t>
                      </a:r>
                      <a:r>
                        <a:rPr kumimoji="0" lang="en-US" sz="1200" u="none" strike="noStrike" kern="1200" cap="none" spc="0" normalizeH="0" baseline="0" noProof="0" dirty="0">
                          <a:ln>
                            <a:noFill/>
                          </a:ln>
                          <a:effectLst/>
                          <a:uLnTx/>
                          <a:uFillTx/>
                        </a:rPr>
                        <a:t>The effectiveness of the </a:t>
                      </a:r>
                      <a:r>
                        <a:rPr kumimoji="0" lang="en-US" sz="1200" u="sng" strike="noStrike" kern="1200" cap="none" spc="0" normalizeH="0" baseline="0" noProof="0" dirty="0">
                          <a:ln>
                            <a:noFill/>
                          </a:ln>
                          <a:effectLst/>
                          <a:uLnTx/>
                          <a:uFillTx/>
                        </a:rPr>
                        <a:t>proposed</a:t>
                      </a:r>
                      <a:r>
                        <a:rPr kumimoji="0" lang="en-US" sz="1200" u="none" strike="noStrike" kern="1200" cap="none" spc="0" normalizeH="0" baseline="0" noProof="0" dirty="0">
                          <a:ln>
                            <a:noFill/>
                          </a:ln>
                          <a:effectLst/>
                          <a:uLnTx/>
                          <a:uFillTx/>
                        </a:rPr>
                        <a:t> solution, which is then implemented, is monitored through the </a:t>
                      </a:r>
                      <a:r>
                        <a:rPr kumimoji="0" lang="en-US" sz="1200" i="1" u="none" strike="noStrike" kern="1200" cap="none" spc="0" normalizeH="0" baseline="0" noProof="0" dirty="0">
                          <a:ln>
                            <a:noFill/>
                          </a:ln>
                          <a:effectLst/>
                          <a:uLnTx/>
                          <a:uFillTx/>
                        </a:rPr>
                        <a:t>Collective NCE Data Analysis Process </a:t>
                      </a:r>
                      <a:r>
                        <a:rPr kumimoji="0" lang="en-US" sz="1200" u="none" strike="noStrike" kern="1200" cap="none" spc="0" normalizeH="0" baseline="0" noProof="0" dirty="0">
                          <a:ln>
                            <a:noFill/>
                          </a:ln>
                          <a:effectLst/>
                          <a:uLnTx/>
                          <a:uFillTx/>
                        </a:rPr>
                        <a:t>(i.e. analysis of aggregate NCE data).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0587050"/>
                  </a:ext>
                </a:extLst>
              </a:tr>
              <a:tr h="370840">
                <a:tc vMerge="1">
                  <a:txBody>
                    <a:bodyPr/>
                    <a:lstStyle/>
                    <a:p>
                      <a:endParaRPr lang="en-US" sz="1100" dirty="0"/>
                    </a:p>
                  </a:txBody>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100" dirty="0"/>
                        <a:t>Corrective Action Process</a:t>
                      </a:r>
                    </a:p>
                    <a:p>
                      <a:pPr marL="171450" marR="0" lvl="3"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t>With short-term</a:t>
                      </a:r>
                      <a:r>
                        <a:rPr lang="en-US" sz="1100" baseline="0" dirty="0"/>
                        <a:t> </a:t>
                      </a:r>
                      <a:r>
                        <a:rPr lang="en-US" sz="1100" dirty="0"/>
                        <a:t>correction</a:t>
                      </a:r>
                      <a:r>
                        <a:rPr lang="en-US" sz="1100" baseline="0" dirty="0"/>
                        <a:t> (serving</a:t>
                      </a:r>
                      <a:r>
                        <a:rPr kumimoji="0" lang="en-US" sz="1100" u="none" strike="noStrike" kern="1200" cap="none" spc="0" normalizeH="0" baseline="0" noProof="0" dirty="0">
                          <a:ln>
                            <a:noFill/>
                          </a:ln>
                          <a:effectLst/>
                          <a:uLnTx/>
                          <a:uFillTx/>
                        </a:rPr>
                        <a:t> as a stop-gap action until the root cause(s) of the underlying problem is identified and more definitive action can be taken)</a:t>
                      </a:r>
                    </a:p>
                    <a:p>
                      <a:pPr marL="171450" marR="0" lvl="3"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t>Without short-term correction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n-US" sz="1100" dirty="0"/>
                        <a:t>The</a:t>
                      </a:r>
                      <a:r>
                        <a:rPr lang="en-US" sz="1100" baseline="0" dirty="0"/>
                        <a:t> purpose of RCA, the first step in the CA process, is to delve into the often less-than-visible factors that have contributed to the NCE.  CA is intended to provide a framework that allows you to go beyond the symptoms to the underlying problem.  Frequently with effective RCA, you will discover that the problem was perpetuated or replicated in other parts of the organization, causing other problems that were assumed to be unrelated.</a:t>
                      </a:r>
                    </a:p>
                    <a:p>
                      <a:r>
                        <a:rPr lang="en-US" sz="1100" baseline="0" dirty="0"/>
                        <a:t>Problem-prone processes effectively addressed in the CA process should :</a:t>
                      </a:r>
                    </a:p>
                    <a:p>
                      <a:pPr marL="341313" indent="-163513">
                        <a:buFont typeface="Arial" panose="020B0604020202020204" pitchFamily="34" charset="0"/>
                        <a:buChar char="•"/>
                      </a:pPr>
                      <a:r>
                        <a:rPr lang="en-US" sz="1100" baseline="0" dirty="0"/>
                        <a:t>System or process redesign</a:t>
                      </a:r>
                    </a:p>
                    <a:p>
                      <a:pPr marL="341313" indent="-163513">
                        <a:buFont typeface="Arial" panose="020B0604020202020204" pitchFamily="34" charset="0"/>
                        <a:buChar char="•"/>
                      </a:pPr>
                      <a:r>
                        <a:rPr lang="en-US" sz="1100" baseline="0" dirty="0"/>
                        <a:t>Retraining</a:t>
                      </a:r>
                    </a:p>
                    <a:p>
                      <a:pPr marL="341313" indent="-163513">
                        <a:buFont typeface="Arial" panose="020B0604020202020204" pitchFamily="34" charset="0"/>
                        <a:buChar char="•"/>
                      </a:pPr>
                      <a:r>
                        <a:rPr lang="en-US" sz="1100" baseline="0" dirty="0"/>
                        <a:t>Procedural changes</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0511676"/>
                  </a:ext>
                </a:extLst>
              </a:tr>
            </a:tbl>
          </a:graphicData>
        </a:graphic>
      </p:graphicFrame>
      <p:sp>
        <p:nvSpPr>
          <p:cNvPr id="3" name="TextBox 2"/>
          <p:cNvSpPr txBox="1"/>
          <p:nvPr/>
        </p:nvSpPr>
        <p:spPr>
          <a:xfrm>
            <a:off x="95534" y="4734342"/>
            <a:ext cx="9635320" cy="2308324"/>
          </a:xfrm>
          <a:prstGeom prst="rect">
            <a:avLst/>
          </a:prstGeom>
          <a:noFill/>
        </p:spPr>
        <p:txBody>
          <a:bodyPr wrap="square" rtlCol="0">
            <a:spAutoFit/>
          </a:bodyPr>
          <a:lstStyle/>
          <a:p>
            <a:pPr marL="228600" indent="-228600">
              <a:buFont typeface="+mj-lt"/>
              <a:buAutoNum type="arabicPeriod" startAt="6"/>
            </a:pPr>
            <a:r>
              <a:rPr lang="en-US" sz="1200" dirty="0"/>
              <a:t>Perform the level of enquiry required using investigative tools such as the </a:t>
            </a:r>
            <a:r>
              <a:rPr lang="en-US" sz="1200" i="1" dirty="0"/>
              <a:t>5 Whys </a:t>
            </a:r>
            <a:r>
              <a:rPr lang="en-US" sz="1200" dirty="0"/>
              <a:t>Query, Brainstorming, Process Mapping, and the Fishbone Diagram, as necessary.  If the event is destined for CA, then your investigative work will be foundational in the CA team’s initial understanding of what happened and when it happened; it will help make clear what the CA team knows and doesn’t know.  Effective CA starts with a good NCE report that reveals the problem and the relevant facts.  In other words, write-up the problem and not the person.</a:t>
            </a:r>
          </a:p>
          <a:p>
            <a:pPr marL="231775" lvl="0" indent="-231775">
              <a:buFont typeface="+mj-lt"/>
              <a:buAutoNum type="arabicPeriod" startAt="6"/>
            </a:pPr>
            <a:r>
              <a:rPr lang="en-US" sz="1200" dirty="0"/>
              <a:t>Ensure documentation of investigation and deliverables are done such that:</a:t>
            </a:r>
          </a:p>
          <a:p>
            <a:pPr marL="682625" lvl="1" indent="-225425">
              <a:buFont typeface="Arial" panose="020B0604020202020204" pitchFamily="34" charset="0"/>
              <a:buChar char="•"/>
            </a:pPr>
            <a:r>
              <a:rPr lang="en-US" sz="1200" dirty="0"/>
              <a:t>Date/time given to QA manager is noted</a:t>
            </a:r>
          </a:p>
          <a:p>
            <a:pPr marL="682625" lvl="1" indent="-225425">
              <a:buFont typeface="Arial" panose="020B0604020202020204" pitchFamily="34" charset="0"/>
              <a:buChar char="•"/>
            </a:pPr>
            <a:r>
              <a:rPr lang="en-US" sz="1200" dirty="0"/>
              <a:t>The report is understandable and comprehensive so that if this NCE prompts a CA process as a later time, the CA team has an accurate record to use containing sufficient detail for follow-up and risk assessment.</a:t>
            </a:r>
          </a:p>
          <a:p>
            <a:pPr marL="231775" indent="-231775">
              <a:buFont typeface="+mj-lt"/>
              <a:buAutoNum type="arabicPeriod" startAt="8"/>
            </a:pPr>
            <a:r>
              <a:rPr lang="en-US" sz="1200" dirty="0"/>
              <a:t>Provide timely feedback on the results of the investigation to all those who need it and to those who are affected by the error, especially staff reporting the NCE so they are aware action has been taken and are encouraged to continue reporting problems.  If the NCE involved a customer complaint, then follow the organization’s communication plan for external notification.</a:t>
            </a:r>
          </a:p>
          <a:p>
            <a:pPr marL="231775" indent="-231775">
              <a:buFont typeface="+mj-lt"/>
              <a:buAutoNum type="arabicPeriod" startAt="8"/>
            </a:pPr>
            <a:endParaRPr lang="en-US" sz="1200" dirty="0"/>
          </a:p>
        </p:txBody>
      </p:sp>
    </p:spTree>
    <p:extLst>
      <p:ext uri="{BB962C8B-B14F-4D97-AF65-F5344CB8AC3E}">
        <p14:creationId xmlns:p14="http://schemas.microsoft.com/office/powerpoint/2010/main" val="1483409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1505</TotalTime>
  <Words>1707</Words>
  <Application>Microsoft Office PowerPoint</Application>
  <PresentationFormat>A4 Paper (210x297 mm)</PresentationFormat>
  <Paragraphs>108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Murphy</dc:creator>
  <cp:lastModifiedBy>Yao, Katy (CDC/DDPHSIS/CGH/DGHT)</cp:lastModifiedBy>
  <cp:revision>85</cp:revision>
  <cp:lastPrinted>2019-04-26T12:59:02Z</cp:lastPrinted>
  <dcterms:created xsi:type="dcterms:W3CDTF">2016-01-26T12:08:27Z</dcterms:created>
  <dcterms:modified xsi:type="dcterms:W3CDTF">2020-02-10T23:03:25Z</dcterms:modified>
</cp:coreProperties>
</file>