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9" d="100"/>
          <a:sy n="99" d="100"/>
        </p:scale>
        <p:origin x="-848" y="-1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, Katy (CDC/DDPHSIS/CGH/DGHT)" userId="7c53ef93-1f20-43c2-8b8d-95f640fb9f61" providerId="ADAL" clId="{14A59973-21FA-45CB-BBC0-2F268B344EE5}"/>
    <pc:docChg chg="modSld">
      <pc:chgData name="Yao, Katy (CDC/DDPHSIS/CGH/DGHT)" userId="7c53ef93-1f20-43c2-8b8d-95f640fb9f61" providerId="ADAL" clId="{14A59973-21FA-45CB-BBC0-2F268B344EE5}" dt="2021-07-30T14:24:25.831" v="5" actId="6549"/>
      <pc:docMkLst>
        <pc:docMk/>
      </pc:docMkLst>
      <pc:sldChg chg="modSp mod">
        <pc:chgData name="Yao, Katy (CDC/DDPHSIS/CGH/DGHT)" userId="7c53ef93-1f20-43c2-8b8d-95f640fb9f61" providerId="ADAL" clId="{14A59973-21FA-45CB-BBC0-2F268B344EE5}" dt="2021-07-30T14:24:25.831" v="5" actId="6549"/>
        <pc:sldMkLst>
          <pc:docMk/>
          <pc:sldMk cId="4129969032" sldId="256"/>
        </pc:sldMkLst>
        <pc:spChg chg="mod">
          <ac:chgData name="Yao, Katy (CDC/DDPHSIS/CGH/DGHT)" userId="7c53ef93-1f20-43c2-8b8d-95f640fb9f61" providerId="ADAL" clId="{14A59973-21FA-45CB-BBC0-2F268B344EE5}" dt="2021-07-30T14:24:25.831" v="5" actId="6549"/>
          <ac:spMkLst>
            <pc:docMk/>
            <pc:sldMk cId="4129969032" sldId="256"/>
            <ac:spMk id="8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37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6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0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3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6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2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0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4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8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6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2DE88-7743-4D92-A3A0-B249E1F08630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21F7-6505-4785-94CD-9FA410C43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5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>
            <a:stCxn id="30" idx="2"/>
            <a:endCxn id="9" idx="0"/>
          </p:cNvCxnSpPr>
          <p:nvPr/>
        </p:nvCxnSpPr>
        <p:spPr>
          <a:xfrm>
            <a:off x="3161720" y="1359118"/>
            <a:ext cx="10553" cy="11568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Off-page Connector 10"/>
          <p:cNvSpPr/>
          <p:nvPr/>
        </p:nvSpPr>
        <p:spPr>
          <a:xfrm>
            <a:off x="5181345" y="5499839"/>
            <a:ext cx="1030412" cy="771540"/>
          </a:xfrm>
          <a:prstGeom prst="flowChartOffpageConnector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1401" y="2613268"/>
            <a:ext cx="72333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YES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77817" y="266415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NO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2311859" y="5412888"/>
            <a:ext cx="1150303" cy="293941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3758186" y="5438821"/>
            <a:ext cx="1265707" cy="274317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1406278" y="3260460"/>
            <a:ext cx="758589" cy="498434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sp>
        <p:nvSpPr>
          <p:cNvPr id="17" name="Flowchart: Process 16"/>
          <p:cNvSpPr/>
          <p:nvPr/>
        </p:nvSpPr>
        <p:spPr>
          <a:xfrm>
            <a:off x="4046757" y="3285136"/>
            <a:ext cx="758589" cy="498434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3994355" y="4214629"/>
            <a:ext cx="758589" cy="498434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sp>
        <p:nvSpPr>
          <p:cNvPr id="19" name="Flowchart: Terminator 18"/>
          <p:cNvSpPr/>
          <p:nvPr/>
        </p:nvSpPr>
        <p:spPr>
          <a:xfrm>
            <a:off x="1068816" y="4068408"/>
            <a:ext cx="1454628" cy="392101"/>
          </a:xfrm>
          <a:prstGeom prst="flowChartTermina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End</a:t>
            </a:r>
          </a:p>
        </p:txBody>
      </p:sp>
      <p:sp>
        <p:nvSpPr>
          <p:cNvPr id="21" name="Flowchart: Terminator 20"/>
          <p:cNvSpPr/>
          <p:nvPr/>
        </p:nvSpPr>
        <p:spPr>
          <a:xfrm>
            <a:off x="4189424" y="6001269"/>
            <a:ext cx="854679" cy="222217"/>
          </a:xfrm>
          <a:prstGeom prst="flowChartTermina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Black" panose="020B0A04020102020204" pitchFamily="34" charset="0"/>
              </a:rPr>
              <a:t>End</a:t>
            </a:r>
          </a:p>
        </p:txBody>
      </p:sp>
      <p:sp>
        <p:nvSpPr>
          <p:cNvPr id="9" name="Flowchart: Decision 8"/>
          <p:cNvSpPr/>
          <p:nvPr/>
        </p:nvSpPr>
        <p:spPr>
          <a:xfrm>
            <a:off x="2100928" y="2515953"/>
            <a:ext cx="2142689" cy="976280"/>
          </a:xfrm>
          <a:prstGeom prst="flowChartDecision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Decision Point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2258839" y="313439"/>
            <a:ext cx="1819687" cy="402609"/>
          </a:xfrm>
          <a:prstGeom prst="flowChartTermina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Beginning</a:t>
            </a:r>
          </a:p>
        </p:txBody>
      </p:sp>
      <p:cxnSp>
        <p:nvCxnSpPr>
          <p:cNvPr id="32" name="Elbow Connector 31"/>
          <p:cNvCxnSpPr>
            <a:stCxn id="9" idx="1"/>
          </p:cNvCxnSpPr>
          <p:nvPr/>
        </p:nvCxnSpPr>
        <p:spPr>
          <a:xfrm rot="10800000" flipV="1">
            <a:off x="1796130" y="3004092"/>
            <a:ext cx="304799" cy="213383"/>
          </a:xfrm>
          <a:prstGeom prst="bentConnector3">
            <a:avLst>
              <a:gd name="adj1" fmla="val 9505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2251876" y="893390"/>
            <a:ext cx="1819687" cy="465728"/>
          </a:xfrm>
          <a:prstGeom prst="flowChartProcess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Black" panose="020B0A04020102020204" pitchFamily="34" charset="0"/>
              </a:rPr>
              <a:t>Activity Step</a:t>
            </a:r>
          </a:p>
        </p:txBody>
      </p:sp>
      <p:cxnSp>
        <p:nvCxnSpPr>
          <p:cNvPr id="40" name="Straight Connector 39"/>
          <p:cNvCxnSpPr>
            <a:stCxn id="4" idx="2"/>
            <a:endCxn id="30" idx="0"/>
          </p:cNvCxnSpPr>
          <p:nvPr/>
        </p:nvCxnSpPr>
        <p:spPr>
          <a:xfrm flipH="1">
            <a:off x="3161720" y="716048"/>
            <a:ext cx="6963" cy="1773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9" idx="3"/>
            <a:endCxn id="17" idx="0"/>
          </p:cNvCxnSpPr>
          <p:nvPr/>
        </p:nvCxnSpPr>
        <p:spPr>
          <a:xfrm>
            <a:off x="4243617" y="3004093"/>
            <a:ext cx="182435" cy="281043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775020" y="3737533"/>
            <a:ext cx="10553" cy="3103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616763" y="5719488"/>
            <a:ext cx="3361" cy="2743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8" idx="2"/>
            <a:endCxn id="15" idx="0"/>
          </p:cNvCxnSpPr>
          <p:nvPr/>
        </p:nvCxnSpPr>
        <p:spPr>
          <a:xfrm>
            <a:off x="4373650" y="4713063"/>
            <a:ext cx="17390" cy="7257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5400000" flipH="1" flipV="1">
            <a:off x="4133169" y="4024294"/>
            <a:ext cx="12700" cy="2829055"/>
          </a:xfrm>
          <a:prstGeom prst="bentConnector3">
            <a:avLst>
              <a:gd name="adj1" fmla="val 2174079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379895" y="3821834"/>
            <a:ext cx="9388" cy="315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113726" y="12700"/>
            <a:ext cx="3583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Identified as an oval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Defines the beginning of your scope (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boundaries that are the start and end points of the process) 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4081601" y="808414"/>
            <a:ext cx="4505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Identified as an rectangle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Represents an activity for which a procedure/instructions are needed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Activity steps occur in the order in which they happen at the site by asking, </a:t>
            </a:r>
            <a:r>
              <a:rPr lang="en-US" sz="1200" i="1" dirty="0"/>
              <a:t>Then what happens?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C0C0C0"/>
                </a:highlight>
              </a:rPr>
              <a:t>If an activity does not represent a procedure, then you mistakenly documented the last step of the previous procedure as an activity rectangle; remove the extraneous rectangle.  Save the detail for the procedures.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14909" y="2675834"/>
            <a:ext cx="3767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222250">
              <a:buFont typeface="Arial" panose="020B0604020202020204" pitchFamily="34" charset="0"/>
              <a:buChar char="•"/>
            </a:pPr>
            <a:r>
              <a:rPr lang="en-US" sz="1200" dirty="0"/>
              <a:t>Identified as a diamond</a:t>
            </a:r>
          </a:p>
          <a:p>
            <a:pPr marL="339725" indent="-222250">
              <a:buFont typeface="Arial" panose="020B0604020202020204" pitchFamily="34" charset="0"/>
              <a:buChar char="•"/>
            </a:pPr>
            <a:r>
              <a:rPr lang="en-US" sz="1200" dirty="0"/>
              <a:t>Asks a question that only has a </a:t>
            </a:r>
            <a:r>
              <a:rPr lang="en-US" sz="1200" i="1" dirty="0"/>
              <a:t>yes</a:t>
            </a:r>
            <a:r>
              <a:rPr lang="en-US" sz="1200" dirty="0"/>
              <a:t> or </a:t>
            </a:r>
            <a:r>
              <a:rPr lang="en-US" sz="1200" i="1" dirty="0"/>
              <a:t>no</a:t>
            </a:r>
            <a:r>
              <a:rPr lang="en-US" sz="1200" dirty="0"/>
              <a:t> answer.</a:t>
            </a:r>
          </a:p>
          <a:p>
            <a:pPr marL="339725" indent="-222250">
              <a:buFont typeface="Arial" panose="020B0604020202020204" pitchFamily="34" charset="0"/>
              <a:buChar char="•"/>
            </a:pPr>
            <a:r>
              <a:rPr lang="en-US" sz="1200" dirty="0"/>
              <a:t>Management may need to define criteria to answer the question.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10320" y="4473559"/>
            <a:ext cx="3325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200" dirty="0"/>
              <a:t>Identified as an oval </a:t>
            </a:r>
          </a:p>
          <a:p>
            <a:pPr marL="112713" lvl="0" indent="-1127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</a:rPr>
              <a:t>Defines the end of your scope (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boundaries that are the start and end points of the process) </a:t>
            </a:r>
            <a:r>
              <a:rPr lang="en-US" sz="1200" dirty="0"/>
              <a:t>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517756" y="3859945"/>
            <a:ext cx="262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/>
            <a:r>
              <a:rPr lang="en-US" sz="1200" dirty="0"/>
              <a:t>Symbols are connected by arrows that show the direction of the flow.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420156" y="4743149"/>
            <a:ext cx="376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arrows demonstrate a decision tree.  In this example, 1 of 3 options can be selected.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5542" y="5438821"/>
            <a:ext cx="22745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200" dirty="0"/>
              <a:t>Identified </a:t>
            </a:r>
            <a:r>
              <a:rPr lang="en-US" sz="1200"/>
              <a:t>as a </a:t>
            </a:r>
            <a:r>
              <a:rPr lang="en-US" sz="1200" dirty="0"/>
              <a:t>pentagon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200" dirty="0"/>
              <a:t>Connects to another process</a:t>
            </a:r>
          </a:p>
          <a:p>
            <a:pPr marL="117475" indent="-117475">
              <a:buFont typeface="Arial" panose="020B0604020202020204" pitchFamily="34" charset="0"/>
              <a:buChar char="•"/>
            </a:pPr>
            <a:r>
              <a:rPr lang="en-US" sz="1200" dirty="0"/>
              <a:t>Frequently, the output of one process is linked or becomes the input to the next process. </a:t>
            </a:r>
          </a:p>
        </p:txBody>
      </p:sp>
      <p:cxnSp>
        <p:nvCxnSpPr>
          <p:cNvPr id="90" name="Elbow Connector 89"/>
          <p:cNvCxnSpPr>
            <a:stCxn id="14" idx="1"/>
            <a:endCxn id="30" idx="1"/>
          </p:cNvCxnSpPr>
          <p:nvPr/>
        </p:nvCxnSpPr>
        <p:spPr>
          <a:xfrm rot="10800000">
            <a:off x="2251877" y="1126255"/>
            <a:ext cx="59983" cy="4433605"/>
          </a:xfrm>
          <a:prstGeom prst="bentConnector3">
            <a:avLst>
              <a:gd name="adj1" fmla="val 255160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666165" y="119091"/>
            <a:ext cx="3527056" cy="685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Aid 2: Diagraming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Processes </a:t>
            </a:r>
            <a:r>
              <a:rPr lang="en-US" sz="10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1-19</a:t>
            </a:r>
            <a:endParaRPr lang="en-US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84001" y="463260"/>
            <a:ext cx="3441036" cy="644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dirty="0">
                <a:solidFill>
                  <a:prstClr val="black"/>
                </a:solidFill>
              </a:rPr>
              <a:t>Flowcharts are effective tools for communicating how something happens.</a:t>
            </a:r>
          </a:p>
          <a:p>
            <a:pPr lvl="0">
              <a:spcAft>
                <a:spcPts val="600"/>
              </a:spcAft>
            </a:pPr>
            <a:r>
              <a:rPr lang="en-US" sz="1200" dirty="0">
                <a:solidFill>
                  <a:prstClr val="black"/>
                </a:solidFill>
              </a:rPr>
              <a:t>By flowcharting, management is better able to keep to a minimum the number of procedures and forms required to conduct the process.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The process way (sequential steps) of doing things is more efficient in achieving objectives than a haphazard or random approach. 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A process becomes leaner as the number of decision points or hand-offs of responsibility to a different job title</a:t>
            </a:r>
            <a:r>
              <a:rPr lang="en-US" sz="1200" dirty="0">
                <a:solidFill>
                  <a:prstClr val="black"/>
                </a:solidFill>
              </a:rPr>
              <a:t> are reduced. Therefore, note places in the process where  hand-offs and decisions points occur since these are areas of waste. Eliminate excessive hand-offs and decision points.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the process so that the actions necessary to meet requirement compliance are built into the process.</a:t>
            </a:r>
          </a:p>
          <a:p>
            <a:r>
              <a:rPr lang="en-US" sz="1200" b="1" u="sng" dirty="0"/>
              <a:t>EVERY</a:t>
            </a:r>
            <a:r>
              <a:rPr lang="en-US" sz="1200" dirty="0"/>
              <a:t> action box (activity step) must have one of the following final connections: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action box connects to another action box.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action box connects around and up to a previous action box (activity step) or decision diamond (decision point).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action box connects to an end symbol.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The action box connects to another process. </a:t>
            </a:r>
            <a:endParaRPr lang="en-US" sz="1400" dirty="0"/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Suggested Template for Process Documents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 Flowchart or Process Table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Documents  -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used to refer the reader to where instructions for carrying out the process can be found</a:t>
            </a:r>
          </a:p>
        </p:txBody>
      </p:sp>
    </p:spTree>
    <p:extLst>
      <p:ext uri="{BB962C8B-B14F-4D97-AF65-F5344CB8AC3E}">
        <p14:creationId xmlns:p14="http://schemas.microsoft.com/office/powerpoint/2010/main" val="412996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455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Yao, Katy (CDC/DDPHSIS/CGH/DGHT)</cp:lastModifiedBy>
  <cp:revision>36</cp:revision>
  <cp:lastPrinted>2016-01-12T19:34:10Z</cp:lastPrinted>
  <dcterms:created xsi:type="dcterms:W3CDTF">2016-01-12T13:37:35Z</dcterms:created>
  <dcterms:modified xsi:type="dcterms:W3CDTF">2021-07-30T14:24:31Z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2021-07-30T14:24:31Z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1c59e3f8-e3f6-4710-bbf0-614a6ae484ec</vt:lpwstr>
  </property>
  <property fmtid="{D5CDD505-2E9C-101B-9397-08002B2CF9AE}" pid="8" name="MSIP_Label_7b94a7b8-f06c-4dfe-bdcc-9b548fd58c31_ContentBits">
    <vt:lpwstr>0</vt:lpwstr>
  </property>
</Properties>
</file>