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830" y="-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Nonconformities Q3</a:t>
            </a:r>
          </a:p>
          <a:p>
            <a:pPr>
              <a:defRPr/>
            </a:pPr>
            <a:r>
              <a:rPr lang="en-US" dirty="0"/>
              <a:t>n=</a:t>
            </a:r>
            <a:r>
              <a:rPr lang="en-US" baseline="0" dirty="0"/>
              <a:t>90</a:t>
            </a:r>
            <a:endParaRPr lang="en-US" dirty="0"/>
          </a:p>
        </c:rich>
      </c:tx>
      <c:layout>
        <c:manualLayout>
          <c:xMode val="edge"/>
          <c:yMode val="edge"/>
          <c:x val="0.33885411198600174"/>
          <c:y val="9.7222222222222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DA-4B3F-97CA-0616189FEE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DA-4B3F-97CA-0616189FEEA0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EE584694-B664-4BA7-8851-9190C0B29A4A}" type="CATEGORYNAME">
                      <a:rPr lang="en-US"/>
                      <a:pPr>
                        <a:defRPr sz="1200">
                          <a:latin typeface="Arial Black" panose="020B0A04020102020204" pitchFamily="34" charset="0"/>
                        </a:defRPr>
                      </a:pPr>
                      <a:t>[CATEGORY NAME]</a:t>
                    </a:fld>
                    <a:r>
                      <a:rPr lang="en-US" baseline="0" dirty="0"/>
                      <a:t>
48%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DA-4B3F-97CA-0616189FEEA0}"/>
                </c:ext>
              </c:extLst>
            </c:dLbl>
            <c:dLbl>
              <c:idx val="1"/>
              <c:layout>
                <c:manualLayout>
                  <c:x val="0.15619787318762041"/>
                  <c:y val="1.69437331887743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BC5FC9B8-0380-4716-A362-37B08AA19151}" type="CATEGORYNAME">
                      <a:rPr lang="en-US" sz="1200">
                        <a:latin typeface="Arial Black" panose="020B0A04020102020204" pitchFamily="34" charset="0"/>
                      </a:rPr>
                      <a:pPr>
                        <a:defRPr sz="1200">
                          <a:latin typeface="Arial Black" panose="020B0A04020102020204" pitchFamily="34" charset="0"/>
                        </a:defRPr>
                      </a:pPr>
                      <a:t>[CATEGORY NAME]</a:t>
                    </a:fld>
                    <a:r>
                      <a:rPr lang="en-US" sz="1200" baseline="0" dirty="0">
                        <a:latin typeface="Arial Black" panose="020B0A04020102020204" pitchFamily="34" charset="0"/>
                      </a:rPr>
                      <a:t>
52%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10864515256196"/>
                      <c:h val="0.295524217214177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DA-4B3F-97CA-0616189FE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Sheet1!$B$4:$B$5</c:f>
              <c:strCache>
                <c:ptCount val="2"/>
                <c:pt idx="0">
                  <c:v>Lab</c:v>
                </c:pt>
                <c:pt idx="1">
                  <c:v>Nonlab</c:v>
                </c:pt>
              </c:strCache>
            </c:strRef>
          </c:cat>
          <c:val>
            <c:numRef>
              <c:f>Sheet1!$C$4:$C$5</c:f>
              <c:numCache>
                <c:formatCode>General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DA-4B3F-97CA-0616189FE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Nonconformities YTD</a:t>
            </a:r>
          </a:p>
          <a:p>
            <a:pPr>
              <a:defRPr/>
            </a:pPr>
            <a:r>
              <a:rPr lang="en-US" dirty="0"/>
              <a:t>n=250</a:t>
            </a:r>
          </a:p>
        </c:rich>
      </c:tx>
      <c:layout>
        <c:manualLayout>
          <c:xMode val="edge"/>
          <c:yMode val="edge"/>
          <c:x val="0.33885411198600174"/>
          <c:y val="9.7222222222222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D5-4D9A-8AD3-D6662A4A59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D5-4D9A-8AD3-D6662A4A59E0}"/>
              </c:ext>
            </c:extLst>
          </c:dPt>
          <c:dLbls>
            <c:dLbl>
              <c:idx val="1"/>
              <c:layout>
                <c:manualLayout>
                  <c:x val="3.6806219961360714E-2"/>
                  <c:y val="1.53870635351906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585675714741653"/>
                      <c:h val="0.29981101151898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AD5-4D9A-8AD3-D6662A4A59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Sheet1!$B$4:$B$5</c:f>
              <c:strCache>
                <c:ptCount val="2"/>
                <c:pt idx="0">
                  <c:v>Lab</c:v>
                </c:pt>
                <c:pt idx="1">
                  <c:v>Nonlab</c:v>
                </c:pt>
              </c:strCache>
            </c:strRef>
          </c:cat>
          <c:val>
            <c:numRef>
              <c:f>Sheet1!$C$4:$C$5</c:f>
              <c:numCache>
                <c:formatCode>General</c:formatCode>
                <c:ptCount val="2"/>
                <c:pt idx="0">
                  <c:v>42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D5-4D9A-8AD3-D6662A4A5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8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6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3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3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2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0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1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6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7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A0B1-3AC7-4075-BE53-ACEA5C8538B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4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012552"/>
              </p:ext>
            </p:extLst>
          </p:nvPr>
        </p:nvGraphicFramePr>
        <p:xfrm>
          <a:off x="457200" y="896108"/>
          <a:ext cx="2601828" cy="2320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44557"/>
              </p:ext>
            </p:extLst>
          </p:nvPr>
        </p:nvGraphicFramePr>
        <p:xfrm>
          <a:off x="3392903" y="929289"/>
          <a:ext cx="2760403" cy="228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77102"/>
              </p:ext>
            </p:extLst>
          </p:nvPr>
        </p:nvGraphicFramePr>
        <p:xfrm>
          <a:off x="1016665" y="2998067"/>
          <a:ext cx="47524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495">
                  <a:extLst>
                    <a:ext uri="{9D8B030D-6E8A-4147-A177-3AD203B41FA5}">
                      <a16:colId xmlns:a16="http://schemas.microsoft.com/office/drawing/2014/main" val="358079131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90148396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1328500505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1242486473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16597122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Nonlab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Lab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6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YTD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3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Pre-exam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7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083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Post-exam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0458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90" y="84222"/>
            <a:ext cx="3248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Cape Clinic Hospital Laboratory</a:t>
            </a:r>
          </a:p>
          <a:p>
            <a:r>
              <a:rPr lang="en-US" dirty="0"/>
              <a:t>Quality Report – Q3</a:t>
            </a:r>
          </a:p>
          <a:p>
            <a:r>
              <a:rPr lang="en-US" dirty="0"/>
              <a:t>05/09/2016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948274"/>
            <a:ext cx="4582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IV. Nonconformities (continued)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2494" y="9321225"/>
            <a:ext cx="2152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QGen-MR-F004;v2</a:t>
            </a:r>
          </a:p>
          <a:p>
            <a:r>
              <a:rPr lang="en-US" sz="800" dirty="0"/>
              <a:t>06/13/2016</a:t>
            </a:r>
          </a:p>
          <a:p>
            <a:r>
              <a:rPr lang="en-US" sz="1600" dirty="0"/>
              <a:t>Page 3 of 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90" y="4977731"/>
            <a:ext cx="2454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V. Internal Audit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26198" y="4750558"/>
            <a:ext cx="4728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Q3 – 3</a:t>
            </a:r>
            <a:r>
              <a:rPr lang="en-US" sz="1000" baseline="30000" dirty="0"/>
              <a:t>rd</a:t>
            </a:r>
            <a:r>
              <a:rPr lang="en-US" sz="1000" dirty="0"/>
              <a:t> Quarter Interim  	YTD = Year to Date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147840"/>
              </p:ext>
            </p:extLst>
          </p:nvPr>
        </p:nvGraphicFramePr>
        <p:xfrm>
          <a:off x="144378" y="5245512"/>
          <a:ext cx="6713622" cy="40757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56811">
                  <a:extLst>
                    <a:ext uri="{9D8B030D-6E8A-4147-A177-3AD203B41FA5}">
                      <a16:colId xmlns:a16="http://schemas.microsoft.com/office/drawing/2014/main" val="2735539891"/>
                    </a:ext>
                  </a:extLst>
                </a:gridCol>
                <a:gridCol w="3356811">
                  <a:extLst>
                    <a:ext uri="{9D8B030D-6E8A-4147-A177-3AD203B41FA5}">
                      <a16:colId xmlns:a16="http://schemas.microsoft.com/office/drawing/2014/main" val="2112159122"/>
                    </a:ext>
                  </a:extLst>
                </a:gridCol>
              </a:tblGrid>
              <a:tr h="264682"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Review summary of internal audits performed since last management review (Interim Q2)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68924"/>
                  </a:ext>
                </a:extLst>
              </a:tr>
              <a:tr h="357811">
                <a:tc>
                  <a:txBody>
                    <a:bodyPr/>
                    <a:lstStyle/>
                    <a:p>
                      <a:r>
                        <a:rPr lang="en-US" b="1" dirty="0"/>
                        <a:t>Audit Date: </a:t>
                      </a:r>
                      <a:r>
                        <a:rPr lang="en-US" sz="1200" b="0" dirty="0"/>
                        <a:t>31/07/2016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Process</a:t>
                      </a:r>
                      <a:r>
                        <a:rPr lang="en-US" b="1" baseline="0" dirty="0"/>
                        <a:t> Audited: </a:t>
                      </a:r>
                      <a:r>
                        <a:rPr lang="en-US" sz="1000" baseline="0" dirty="0"/>
                        <a:t>Document Control – horizontal audit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615941"/>
                  </a:ext>
                </a:extLst>
              </a:tr>
              <a:tr h="2646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Good News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74327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Master File Index is current. Master Files are current and well organized.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1332327"/>
                  </a:ext>
                </a:extLst>
              </a:tr>
              <a:tr h="2646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Nonconformances</a:t>
                      </a:r>
                      <a:endParaRPr 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464378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 of a sampling of 30 SOPs, 6 locations did not have the current version and 11 locations had an obsolete version available which is a nonconformity against ISO15189</a:t>
                      </a: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Clause 4.3 regarding document control measures ensuring that only the current and approved version is present and obsolete versions are removed.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1000" dirty="0"/>
                        <a:t>Post-it notes were used to revise approved documents at the workbench</a:t>
                      </a:r>
                      <a:r>
                        <a:rPr lang="en-US" sz="1000" baseline="0" dirty="0"/>
                        <a:t> which is a nonconformity against QGen-DocCon-P001 and ISO15189 Clause 4.3e</a:t>
                      </a:r>
                      <a:r>
                        <a:rPr lang="en-US" sz="1350" baseline="0" dirty="0"/>
                        <a:t> </a:t>
                      </a:r>
                      <a:r>
                        <a:rPr lang="en-US" sz="1000" baseline="0" dirty="0"/>
                        <a:t>regarding amendments by hand.</a:t>
                      </a:r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037250"/>
                  </a:ext>
                </a:extLst>
              </a:tr>
              <a:tr h="2646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Opportunities for Improvement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747327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Staff expressed frustration with management</a:t>
                      </a:r>
                      <a:r>
                        <a:rPr lang="en-US" sz="1000" baseline="0" dirty="0"/>
                        <a:t> requiring the use of approved documents.  5 of 8 staff members voiced frustration with post-it notes falling out and onto the floor, inability to find the document, or which one to use.  All 8 voiced that they do not have confidence in the document control system, especially now that they must sign attestation sheets.</a:t>
                      </a:r>
                      <a:endParaRPr lang="en-US" sz="1000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952963"/>
                  </a:ext>
                </a:extLst>
              </a:tr>
              <a:tr h="433785">
                <a:tc>
                  <a:txBody>
                    <a:bodyPr/>
                    <a:lstStyle/>
                    <a:p>
                      <a:r>
                        <a:rPr lang="en-US" b="1" dirty="0"/>
                        <a:t>Audit Date: </a:t>
                      </a:r>
                      <a:r>
                        <a:rPr lang="en-US" sz="1200" b="0" dirty="0"/>
                        <a:t>18/06/2016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Process</a:t>
                      </a:r>
                      <a:r>
                        <a:rPr lang="en-US" b="1" baseline="0" dirty="0"/>
                        <a:t> Audited: </a:t>
                      </a:r>
                      <a:r>
                        <a:rPr lang="en-US" sz="1000" b="0" baseline="0" dirty="0"/>
                        <a:t>Following the Total Testing Process</a:t>
                      </a:r>
                      <a:r>
                        <a:rPr lang="en-US" sz="1000" baseline="0" dirty="0"/>
                        <a:t> –vertical audit</a:t>
                      </a:r>
                      <a:endParaRPr lang="en-US" sz="1000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08706912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Good News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633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40816" y="0"/>
            <a:ext cx="2027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Handout: Quality Report </a:t>
            </a:r>
            <a:r>
              <a:rPr lang="en-US" sz="1200" b="1" baseline="30000" dirty="0"/>
              <a:t>4-81</a:t>
            </a:r>
          </a:p>
        </p:txBody>
      </p:sp>
    </p:spTree>
    <p:extLst>
      <p:ext uri="{BB962C8B-B14F-4D97-AF65-F5344CB8AC3E}">
        <p14:creationId xmlns:p14="http://schemas.microsoft.com/office/powerpoint/2010/main" val="315291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0" y="84222"/>
            <a:ext cx="3248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Cape Clinic Hospital Laboratory</a:t>
            </a:r>
          </a:p>
          <a:p>
            <a:r>
              <a:rPr lang="en-US" dirty="0"/>
              <a:t>Quality Report – Q3</a:t>
            </a:r>
          </a:p>
          <a:p>
            <a:r>
              <a:rPr lang="en-US" dirty="0"/>
              <a:t>05/09/2016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22494" y="9321225"/>
            <a:ext cx="2152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QGen-MR-F004;v2</a:t>
            </a:r>
          </a:p>
          <a:p>
            <a:r>
              <a:rPr lang="en-US" sz="800" dirty="0"/>
              <a:t>06/13/2016</a:t>
            </a:r>
          </a:p>
          <a:p>
            <a:r>
              <a:rPr lang="en-US" sz="1600" dirty="0"/>
              <a:t>Page 5 of 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323058"/>
              </p:ext>
            </p:extLst>
          </p:nvPr>
        </p:nvGraphicFramePr>
        <p:xfrm>
          <a:off x="298402" y="1354046"/>
          <a:ext cx="6134296" cy="635597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64677">
                  <a:extLst>
                    <a:ext uri="{9D8B030D-6E8A-4147-A177-3AD203B41FA5}">
                      <a16:colId xmlns:a16="http://schemas.microsoft.com/office/drawing/2014/main" val="55732042"/>
                    </a:ext>
                  </a:extLst>
                </a:gridCol>
                <a:gridCol w="401624">
                  <a:extLst>
                    <a:ext uri="{9D8B030D-6E8A-4147-A177-3AD203B41FA5}">
                      <a16:colId xmlns:a16="http://schemas.microsoft.com/office/drawing/2014/main" val="2444085867"/>
                    </a:ext>
                  </a:extLst>
                </a:gridCol>
                <a:gridCol w="521025">
                  <a:extLst>
                    <a:ext uri="{9D8B030D-6E8A-4147-A177-3AD203B41FA5}">
                      <a16:colId xmlns:a16="http://schemas.microsoft.com/office/drawing/2014/main" val="3607073496"/>
                    </a:ext>
                  </a:extLst>
                </a:gridCol>
                <a:gridCol w="727265">
                  <a:extLst>
                    <a:ext uri="{9D8B030D-6E8A-4147-A177-3AD203B41FA5}">
                      <a16:colId xmlns:a16="http://schemas.microsoft.com/office/drawing/2014/main" val="3179967066"/>
                    </a:ext>
                  </a:extLst>
                </a:gridCol>
                <a:gridCol w="553589">
                  <a:extLst>
                    <a:ext uri="{9D8B030D-6E8A-4147-A177-3AD203B41FA5}">
                      <a16:colId xmlns:a16="http://schemas.microsoft.com/office/drawing/2014/main" val="1685586798"/>
                    </a:ext>
                  </a:extLst>
                </a:gridCol>
                <a:gridCol w="390769">
                  <a:extLst>
                    <a:ext uri="{9D8B030D-6E8A-4147-A177-3AD203B41FA5}">
                      <a16:colId xmlns:a16="http://schemas.microsoft.com/office/drawing/2014/main" val="3460249014"/>
                    </a:ext>
                  </a:extLst>
                </a:gridCol>
                <a:gridCol w="564444">
                  <a:extLst>
                    <a:ext uri="{9D8B030D-6E8A-4147-A177-3AD203B41FA5}">
                      <a16:colId xmlns:a16="http://schemas.microsoft.com/office/drawing/2014/main" val="2494622841"/>
                    </a:ext>
                  </a:extLst>
                </a:gridCol>
                <a:gridCol w="445043">
                  <a:extLst>
                    <a:ext uri="{9D8B030D-6E8A-4147-A177-3AD203B41FA5}">
                      <a16:colId xmlns:a16="http://schemas.microsoft.com/office/drawing/2014/main" val="1901487544"/>
                    </a:ext>
                  </a:extLst>
                </a:gridCol>
                <a:gridCol w="544864">
                  <a:extLst>
                    <a:ext uri="{9D8B030D-6E8A-4147-A177-3AD203B41FA5}">
                      <a16:colId xmlns:a16="http://schemas.microsoft.com/office/drawing/2014/main" val="3369664379"/>
                    </a:ext>
                  </a:extLst>
                </a:gridCol>
                <a:gridCol w="520996">
                  <a:extLst>
                    <a:ext uri="{9D8B030D-6E8A-4147-A177-3AD203B41FA5}">
                      <a16:colId xmlns:a16="http://schemas.microsoft.com/office/drawing/2014/main" val="235379624"/>
                    </a:ext>
                  </a:extLst>
                </a:gridCol>
              </a:tblGrid>
              <a:tr h="8320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Resource Status Report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Phlebotomy/ Reception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Chemistry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Hematology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Microbiology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Serology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Blood Bank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Molecular Biology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Histology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Cytology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extLst>
                  <a:ext uri="{0D108BD9-81ED-4DB2-BD59-A6C34878D82A}">
                    <a16:rowId xmlns:a16="http://schemas.microsoft.com/office/drawing/2014/main" val="3317594117"/>
                  </a:ext>
                </a:extLst>
              </a:tr>
              <a:tr h="578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Competency - Determine the % of individuals &gt;30 days overdue: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4/4 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:a16="http://schemas.microsoft.com/office/drawing/2014/main" val="3702415902"/>
                  </a:ext>
                </a:extLst>
              </a:tr>
              <a:tr h="43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Safety Training –Determine % any individuals &gt;30 days overdue: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4/4 = 100%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:a16="http://schemas.microsoft.com/office/drawing/2014/main" val="1670728477"/>
                  </a:ext>
                </a:extLst>
              </a:tr>
              <a:tr h="7235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Calibrations – Identify any equipment calibrations &gt;30 days overdue: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1/33 (GGT);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3%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FBC 15/15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= 100%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VL kits; 100%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:a16="http://schemas.microsoft.com/office/drawing/2014/main" val="2731197011"/>
                  </a:ext>
                </a:extLst>
              </a:tr>
              <a:tr h="1447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Scheduled Maintenance.  Identify any equipment services &gt;30 days overdue: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FBC and CD4 analyzers;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micro-scopes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:a16="http://schemas.microsoft.com/office/drawing/2014/main" val="3648631529"/>
                  </a:ext>
                </a:extLst>
              </a:tr>
              <a:tr h="259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………..</a:t>
                      </a: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:a16="http://schemas.microsoft.com/office/drawing/2014/main" val="2692084866"/>
                  </a:ext>
                </a:extLst>
              </a:tr>
              <a:tr h="259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………..</a:t>
                      </a: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:a16="http://schemas.microsoft.com/office/drawing/2014/main" val="1666115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70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410</Words>
  <Application>Microsoft Office PowerPoint</Application>
  <PresentationFormat>A4 Paper (210x297 mm)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19</cp:revision>
  <cp:lastPrinted>2016-08-19T21:36:51Z</cp:lastPrinted>
  <dcterms:created xsi:type="dcterms:W3CDTF">2016-08-18T07:53:14Z</dcterms:created>
  <dcterms:modified xsi:type="dcterms:W3CDTF">2019-04-04T12:29:18Z</dcterms:modified>
</cp:coreProperties>
</file>