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1184" y="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A26B0A-8F77-4413-9525-7187821D74B6}"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1923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A26B0A-8F77-4413-9525-7187821D74B6}"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1180456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A26B0A-8F77-4413-9525-7187821D74B6}"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1242280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A26B0A-8F77-4413-9525-7187821D74B6}"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1728326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A26B0A-8F77-4413-9525-7187821D74B6}"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108350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A26B0A-8F77-4413-9525-7187821D74B6}" type="datetimeFigureOut">
              <a:rPr lang="en-US" smtClean="0"/>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1047605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A26B0A-8F77-4413-9525-7187821D74B6}" type="datetimeFigureOut">
              <a:rPr lang="en-US" smtClean="0"/>
              <a:t>10/11/2020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228706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A26B0A-8F77-4413-9525-7187821D74B6}" type="datetimeFigureOut">
              <a:rPr lang="en-US" smtClean="0"/>
              <a:t>10/11/2020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3686579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A26B0A-8F77-4413-9525-7187821D74B6}" type="datetimeFigureOut">
              <a:rPr lang="en-US" smtClean="0"/>
              <a:t>10/11/2020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336966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A26B0A-8F77-4413-9525-7187821D74B6}" type="datetimeFigureOut">
              <a:rPr lang="en-US" smtClean="0"/>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4278741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A26B0A-8F77-4413-9525-7187821D74B6}" type="datetimeFigureOut">
              <a:rPr lang="en-US" smtClean="0"/>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B4AA1-5984-46AB-8B5B-3051F60DCB26}" type="slidenum">
              <a:rPr lang="en-US" smtClean="0"/>
              <a:t>‹#›</a:t>
            </a:fld>
            <a:endParaRPr lang="en-US"/>
          </a:p>
        </p:txBody>
      </p:sp>
    </p:spTree>
    <p:extLst>
      <p:ext uri="{BB962C8B-B14F-4D97-AF65-F5344CB8AC3E}">
        <p14:creationId xmlns:p14="http://schemas.microsoft.com/office/powerpoint/2010/main" val="296197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A26B0A-8F77-4413-9525-7187821D74B6}" type="datetimeFigureOut">
              <a:rPr lang="en-US" smtClean="0"/>
              <a:t>10/11/2020</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B4AA1-5984-46AB-8B5B-3051F60DCB26}" type="slidenum">
              <a:rPr lang="en-US" smtClean="0"/>
              <a:t>‹#›</a:t>
            </a:fld>
            <a:endParaRPr lang="en-US"/>
          </a:p>
        </p:txBody>
      </p:sp>
    </p:spTree>
    <p:extLst>
      <p:ext uri="{BB962C8B-B14F-4D97-AF65-F5344CB8AC3E}">
        <p14:creationId xmlns:p14="http://schemas.microsoft.com/office/powerpoint/2010/main" val="2368936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887764D-A092-4917-8BDF-1578292FE393}"/>
              </a:ext>
            </a:extLst>
          </p:cNvPr>
          <p:cNvSpPr/>
          <p:nvPr/>
        </p:nvSpPr>
        <p:spPr>
          <a:xfrm>
            <a:off x="3542271" y="24683"/>
            <a:ext cx="3388468" cy="1562928"/>
          </a:xfrm>
          <a:prstGeom prst="rect">
            <a:avLst/>
          </a:prstGeom>
          <a:solidFill>
            <a:srgbClr val="FFFFCC"/>
          </a:solidFill>
        </p:spPr>
        <p:txBody>
          <a:bodyPr wrap="square">
            <a:spAutoFit/>
          </a:bodyPr>
          <a:lstStyle/>
          <a:p>
            <a:pPr>
              <a:lnSpc>
                <a:spcPct val="107000"/>
              </a:lnSpc>
            </a:pPr>
            <a:r>
              <a:rPr lang="en-US" sz="900" b="1" dirty="0">
                <a:latin typeface="Arial Narrow" panose="020B0606020202030204" pitchFamily="34" charset="0"/>
                <a:ea typeface="Calibri" panose="020F0502020204030204" pitchFamily="34" charset="0"/>
                <a:cs typeface="Times New Roman" panose="02020603050405020304" pitchFamily="18" charset="0"/>
              </a:rPr>
              <a:t>Creating a process model</a:t>
            </a:r>
            <a:endParaRPr lang="en-US" sz="900" dirty="0">
              <a:latin typeface="Arial Narrow" panose="020B0606020202030204" pitchFamily="34" charset="0"/>
              <a:ea typeface="Calibri" panose="020F0502020204030204" pitchFamily="34" charset="0"/>
              <a:cs typeface="Times New Roman" panose="02020603050405020304" pitchFamily="18" charset="0"/>
            </a:endParaRPr>
          </a:p>
          <a:p>
            <a:pPr marL="168275" marR="0" lvl="0" indent="-168275">
              <a:lnSpc>
                <a:spcPct val="107000"/>
              </a:lnSpc>
              <a:spcBef>
                <a:spcPts val="0"/>
              </a:spcBef>
              <a:spcAft>
                <a:spcPts val="0"/>
              </a:spcAft>
              <a:buFont typeface="+mj-lt"/>
              <a:buAutoNum type="arabicParenR"/>
            </a:pPr>
            <a:r>
              <a:rPr lang="en-US" sz="900" dirty="0">
                <a:latin typeface="Arial Narrow" panose="020B0606020202030204" pitchFamily="34" charset="0"/>
                <a:ea typeface="Calibri" panose="020F0502020204030204" pitchFamily="34" charset="0"/>
                <a:cs typeface="Times New Roman" panose="02020603050405020304" pitchFamily="18" charset="0"/>
              </a:rPr>
              <a:t>Select a process to begin building your model.</a:t>
            </a:r>
          </a:p>
          <a:p>
            <a:pPr marL="168275" marR="0" lvl="0" indent="-168275">
              <a:lnSpc>
                <a:spcPct val="107000"/>
              </a:lnSpc>
              <a:spcBef>
                <a:spcPts val="0"/>
              </a:spcBef>
              <a:spcAft>
                <a:spcPts val="0"/>
              </a:spcAft>
              <a:buFont typeface="+mj-lt"/>
              <a:buAutoNum type="arabicParenR"/>
            </a:pPr>
            <a:r>
              <a:rPr lang="en-US" sz="900" dirty="0">
                <a:latin typeface="Arial Narrow" panose="020B0606020202030204" pitchFamily="34" charset="0"/>
                <a:ea typeface="Calibri" panose="020F0502020204030204" pitchFamily="34" charset="0"/>
                <a:cs typeface="Times New Roman" panose="02020603050405020304" pitchFamily="18" charset="0"/>
              </a:rPr>
              <a:t>Identify the desired output of the process.</a:t>
            </a:r>
          </a:p>
          <a:p>
            <a:pPr marL="168275" marR="0" lvl="0" indent="-168275">
              <a:lnSpc>
                <a:spcPct val="107000"/>
              </a:lnSpc>
              <a:spcBef>
                <a:spcPts val="0"/>
              </a:spcBef>
              <a:spcAft>
                <a:spcPts val="0"/>
              </a:spcAft>
              <a:buFont typeface="+mj-lt"/>
              <a:buAutoNum type="arabicParenR"/>
            </a:pPr>
            <a:r>
              <a:rPr lang="en-US" sz="900" dirty="0">
                <a:latin typeface="Arial Narrow" panose="020B0606020202030204" pitchFamily="34" charset="0"/>
                <a:ea typeface="Calibri" panose="020F0502020204030204" pitchFamily="34" charset="0"/>
                <a:cs typeface="Times New Roman" panose="02020603050405020304" pitchFamily="18" charset="0"/>
              </a:rPr>
              <a:t>Identify the process owner.</a:t>
            </a:r>
          </a:p>
          <a:p>
            <a:pPr marL="168275" marR="0" lvl="0" indent="-168275">
              <a:lnSpc>
                <a:spcPct val="107000"/>
              </a:lnSpc>
              <a:spcBef>
                <a:spcPts val="0"/>
              </a:spcBef>
              <a:spcAft>
                <a:spcPts val="0"/>
              </a:spcAft>
              <a:buFont typeface="+mj-lt"/>
              <a:buAutoNum type="arabicParenR"/>
            </a:pPr>
            <a:r>
              <a:rPr lang="en-US" sz="900" dirty="0">
                <a:latin typeface="Arial Narrow" panose="020B0606020202030204" pitchFamily="34" charset="0"/>
                <a:ea typeface="Calibri" panose="020F0502020204030204" pitchFamily="34" charset="0"/>
                <a:cs typeface="Times New Roman" panose="02020603050405020304" pitchFamily="18" charset="0"/>
              </a:rPr>
              <a:t>Identify the inputs of the process (WHO, INFORMATION, and WHAT).  All documents used in the document review should be listed under INFORMATION.  If no items apply to the WHAT box, then note non-applicable.</a:t>
            </a:r>
          </a:p>
          <a:p>
            <a:pPr marL="168275" marR="0" lvl="0" indent="-168275">
              <a:lnSpc>
                <a:spcPct val="107000"/>
              </a:lnSpc>
              <a:spcBef>
                <a:spcPts val="0"/>
              </a:spcBef>
              <a:spcAft>
                <a:spcPts val="0"/>
              </a:spcAft>
              <a:buFont typeface="+mj-lt"/>
              <a:buAutoNum type="arabicParenR"/>
            </a:pPr>
            <a:r>
              <a:rPr lang="en-US" sz="900" dirty="0">
                <a:latin typeface="Arial Narrow" panose="020B0606020202030204" pitchFamily="34" charset="0"/>
                <a:ea typeface="Calibri" panose="020F0502020204030204" pitchFamily="34" charset="0"/>
                <a:cs typeface="Times New Roman" panose="02020603050405020304" pitchFamily="18" charset="0"/>
              </a:rPr>
              <a:t>Identify the records produced.</a:t>
            </a:r>
          </a:p>
          <a:p>
            <a:pPr marL="168275" marR="0" lvl="0" indent="-168275">
              <a:lnSpc>
                <a:spcPct val="107000"/>
              </a:lnSpc>
              <a:spcBef>
                <a:spcPts val="0"/>
              </a:spcBef>
              <a:spcAft>
                <a:spcPts val="0"/>
              </a:spcAft>
              <a:buFont typeface="+mj-lt"/>
              <a:buAutoNum type="arabicParenR"/>
            </a:pPr>
            <a:r>
              <a:rPr lang="en-US" sz="900" dirty="0">
                <a:latin typeface="Arial Narrow" panose="020B0606020202030204" pitchFamily="34" charset="0"/>
                <a:ea typeface="Calibri" panose="020F0502020204030204" pitchFamily="34" charset="0"/>
                <a:cs typeface="Times New Roman" panose="02020603050405020304" pitchFamily="18" charset="0"/>
              </a:rPr>
              <a:t>Given the desired results of the process, identify applicable METRICS.</a:t>
            </a:r>
          </a:p>
        </p:txBody>
      </p:sp>
      <p:sp>
        <p:nvSpPr>
          <p:cNvPr id="2" name="Text Box 2"/>
          <p:cNvSpPr txBox="1">
            <a:spLocks noChangeArrowheads="1"/>
          </p:cNvSpPr>
          <p:nvPr/>
        </p:nvSpPr>
        <p:spPr bwMode="auto">
          <a:xfrm>
            <a:off x="96980" y="265835"/>
            <a:ext cx="3367957" cy="1943100"/>
          </a:xfrm>
          <a:prstGeom prst="rect">
            <a:avLst/>
          </a:prstGeom>
          <a:solidFill>
            <a:srgbClr val="FFFFFF"/>
          </a:solidFill>
          <a:ln w="76200" cmpd="tri">
            <a:solidFill>
              <a:srgbClr val="000000"/>
            </a:solidFill>
            <a:miter lim="800000"/>
            <a:headEnd/>
            <a:tailEnd/>
          </a:ln>
          <a:effectLst>
            <a:outerShdw dist="107763" dir="2700000" algn="ctr" rotWithShape="0">
              <a:srgbClr val="808080"/>
            </a:outerShdw>
          </a:effectLst>
        </p:spPr>
        <p:txBody>
          <a:bodyPr vert="horz" wrap="square" lIns="91440" tIns="45721" rIns="91440" bIns="45721" numCol="1" anchor="t" anchorCtr="0" compatLnSpc="1">
            <a:prstTxWarp prst="textNoShape">
              <a:avLst/>
            </a:prstTxWarp>
          </a:bodyPr>
          <a:lstStyle/>
          <a:p>
            <a:pPr eaLnBrk="0" fontAlgn="base" hangingPunct="0">
              <a:spcBef>
                <a:spcPct val="0"/>
              </a:spcBef>
              <a:spcAft>
                <a:spcPts val="800"/>
              </a:spcAft>
            </a:pPr>
            <a:r>
              <a:rPr lang="en-US" altLang="en-US" sz="1401" b="1" dirty="0">
                <a:latin typeface="Calibri" panose="020F0502020204030204" pitchFamily="34" charset="0"/>
              </a:rPr>
              <a:t>WHO </a:t>
            </a:r>
            <a:r>
              <a:rPr lang="en-US" altLang="en-US" sz="1401" dirty="0">
                <a:latin typeface="Calibri" panose="020F0502020204030204" pitchFamily="34" charset="0"/>
              </a:rPr>
              <a:t>participates in this process?</a:t>
            </a:r>
          </a:p>
          <a:p>
            <a:pPr eaLnBrk="0" fontAlgn="base" hangingPunct="0">
              <a:spcBef>
                <a:spcPct val="0"/>
              </a:spcBef>
              <a:spcAft>
                <a:spcPct val="0"/>
              </a:spcAft>
            </a:pPr>
            <a:endParaRPr lang="en-US" altLang="en-US" sz="1801" dirty="0">
              <a:latin typeface="Arial" panose="020B0604020202020204" pitchFamily="34" charset="0"/>
            </a:endParaRPr>
          </a:p>
        </p:txBody>
      </p:sp>
      <p:sp>
        <p:nvSpPr>
          <p:cNvPr id="3" name="Text Box 3"/>
          <p:cNvSpPr txBox="1">
            <a:spLocks noChangeArrowheads="1"/>
          </p:cNvSpPr>
          <p:nvPr/>
        </p:nvSpPr>
        <p:spPr bwMode="auto">
          <a:xfrm>
            <a:off x="96981" y="2421040"/>
            <a:ext cx="3515596" cy="2057401"/>
          </a:xfrm>
          <a:prstGeom prst="rect">
            <a:avLst/>
          </a:prstGeom>
          <a:solidFill>
            <a:srgbClr val="FFFFFF"/>
          </a:solidFill>
          <a:ln w="76200" cmpd="tri">
            <a:solidFill>
              <a:srgbClr val="000000"/>
            </a:solidFill>
            <a:miter lim="800000"/>
            <a:headEnd/>
            <a:tailEnd/>
          </a:ln>
          <a:effectLst>
            <a:outerShdw dist="107763" dir="2700000" algn="ctr" rotWithShape="0">
              <a:srgbClr val="808080"/>
            </a:outerShdw>
          </a:effectLst>
        </p:spPr>
        <p:txBody>
          <a:bodyPr vert="horz" wrap="square" lIns="91440" tIns="45721" rIns="91440" bIns="45721" numCol="1" anchor="t" anchorCtr="0" compatLnSpc="1">
            <a:prstTxWarp prst="textNoShape">
              <a:avLst/>
            </a:prstTxWarp>
          </a:bodyPr>
          <a:lstStyle/>
          <a:p>
            <a:pPr eaLnBrk="0" fontAlgn="base" hangingPunct="0">
              <a:spcBef>
                <a:spcPct val="0"/>
              </a:spcBef>
              <a:spcAft>
                <a:spcPts val="800"/>
              </a:spcAft>
            </a:pPr>
            <a:r>
              <a:rPr lang="en-US" altLang="en-US" sz="1401" dirty="0">
                <a:latin typeface="Calibri" panose="020F0502020204030204" pitchFamily="34" charset="0"/>
              </a:rPr>
              <a:t>What</a:t>
            </a:r>
            <a:r>
              <a:rPr lang="en-US" altLang="en-US" sz="1401" b="1" dirty="0">
                <a:latin typeface="Calibri" panose="020F0502020204030204" pitchFamily="34" charset="0"/>
              </a:rPr>
              <a:t> INFORMATION</a:t>
            </a:r>
            <a:r>
              <a:rPr lang="en-US" altLang="en-US" sz="1401" dirty="0">
                <a:latin typeface="Calibri" panose="020F0502020204030204" pitchFamily="34" charset="0"/>
              </a:rPr>
              <a:t> is needed to perform the process?</a:t>
            </a:r>
            <a:r>
              <a:rPr lang="en-US" altLang="en-US" sz="1100" dirty="0">
                <a:latin typeface="Calibri" panose="020F0502020204030204" pitchFamily="34" charset="0"/>
              </a:rPr>
              <a:t> (procedures, methods, forms, information, etc.)</a:t>
            </a:r>
          </a:p>
        </p:txBody>
      </p:sp>
      <p:sp>
        <p:nvSpPr>
          <p:cNvPr id="4" name="Text Box 4"/>
          <p:cNvSpPr txBox="1">
            <a:spLocks noChangeArrowheads="1"/>
          </p:cNvSpPr>
          <p:nvPr/>
        </p:nvSpPr>
        <p:spPr bwMode="auto">
          <a:xfrm>
            <a:off x="96980" y="4714795"/>
            <a:ext cx="3517976" cy="1921535"/>
          </a:xfrm>
          <a:prstGeom prst="rect">
            <a:avLst/>
          </a:prstGeom>
          <a:solidFill>
            <a:srgbClr val="FFFFFF"/>
          </a:solidFill>
          <a:ln w="76200" cmpd="tri">
            <a:solidFill>
              <a:srgbClr val="000000"/>
            </a:solidFill>
            <a:miter lim="800000"/>
            <a:headEnd/>
            <a:tailEnd/>
          </a:ln>
          <a:effectLst>
            <a:outerShdw dist="107763" dir="2700000" algn="ctr" rotWithShape="0">
              <a:srgbClr val="808080"/>
            </a:outerShdw>
          </a:effectLst>
        </p:spPr>
        <p:txBody>
          <a:bodyPr vert="horz" wrap="square" lIns="91440" tIns="45721" rIns="91440" bIns="45721" numCol="1" anchor="t" anchorCtr="0" compatLnSpc="1">
            <a:prstTxWarp prst="textNoShape">
              <a:avLst/>
            </a:prstTxWarp>
          </a:bodyPr>
          <a:lstStyle/>
          <a:p>
            <a:pPr eaLnBrk="0" fontAlgn="base" hangingPunct="0">
              <a:spcBef>
                <a:spcPct val="0"/>
              </a:spcBef>
              <a:spcAft>
                <a:spcPts val="800"/>
              </a:spcAft>
            </a:pPr>
            <a:r>
              <a:rPr lang="en-US" altLang="en-US" sz="1401" dirty="0">
                <a:latin typeface="Calibri" panose="020F0502020204030204" pitchFamily="34" charset="0"/>
              </a:rPr>
              <a:t>With</a:t>
            </a:r>
            <a:r>
              <a:rPr lang="en-US" altLang="en-US" sz="1401" b="1" dirty="0">
                <a:latin typeface="Calibri" panose="020F0502020204030204" pitchFamily="34" charset="0"/>
              </a:rPr>
              <a:t> WHAT? </a:t>
            </a:r>
            <a:r>
              <a:rPr lang="en-US" altLang="en-US" sz="1401" dirty="0">
                <a:latin typeface="Calibri" panose="020F0502020204030204" pitchFamily="34" charset="0"/>
              </a:rPr>
              <a:t> </a:t>
            </a:r>
            <a:r>
              <a:rPr lang="en-US" altLang="en-US" sz="1100" dirty="0">
                <a:latin typeface="Calibri" panose="020F0502020204030204" pitchFamily="34" charset="0"/>
              </a:rPr>
              <a:t>(tools, reagents, equipment, hardware, software, infrastructure, safety, etc.)</a:t>
            </a:r>
          </a:p>
        </p:txBody>
      </p:sp>
      <p:sp>
        <p:nvSpPr>
          <p:cNvPr id="5" name="Text Box 5"/>
          <p:cNvSpPr txBox="1">
            <a:spLocks noChangeArrowheads="1"/>
          </p:cNvSpPr>
          <p:nvPr/>
        </p:nvSpPr>
        <p:spPr bwMode="auto">
          <a:xfrm>
            <a:off x="3862603" y="4714795"/>
            <a:ext cx="3068135" cy="1921535"/>
          </a:xfrm>
          <a:prstGeom prst="rect">
            <a:avLst/>
          </a:prstGeom>
          <a:solidFill>
            <a:srgbClr val="FFFFFF"/>
          </a:solidFill>
          <a:ln w="76200" cmpd="tri">
            <a:solidFill>
              <a:srgbClr val="000000"/>
            </a:solidFill>
            <a:miter lim="800000"/>
            <a:headEnd/>
            <a:tailEnd/>
          </a:ln>
          <a:effectLst>
            <a:outerShdw dist="107763" dir="2700000" algn="ctr" rotWithShape="0">
              <a:srgbClr val="808080"/>
            </a:outerShdw>
          </a:effectLst>
        </p:spPr>
        <p:txBody>
          <a:bodyPr vert="horz" wrap="square" lIns="91440" tIns="45721" rIns="91440" bIns="45721" numCol="1" anchor="t" anchorCtr="0" compatLnSpc="1">
            <a:prstTxWarp prst="textNoShape">
              <a:avLst/>
            </a:prstTxWarp>
          </a:bodyPr>
          <a:lstStyle/>
          <a:p>
            <a:pPr eaLnBrk="0" fontAlgn="base" hangingPunct="0">
              <a:spcBef>
                <a:spcPct val="0"/>
              </a:spcBef>
              <a:spcAft>
                <a:spcPts val="800"/>
              </a:spcAft>
            </a:pPr>
            <a:r>
              <a:rPr lang="en-US" altLang="en-US" sz="1100" dirty="0">
                <a:latin typeface="Calibri" panose="020F0502020204030204" pitchFamily="34" charset="0"/>
              </a:rPr>
              <a:t> </a:t>
            </a:r>
            <a:r>
              <a:rPr lang="en-US" altLang="en-US" sz="1401" dirty="0">
                <a:latin typeface="Calibri" panose="020F0502020204030204" pitchFamily="34" charset="0"/>
              </a:rPr>
              <a:t>What</a:t>
            </a:r>
            <a:r>
              <a:rPr lang="en-US" altLang="en-US" sz="1401" b="1" dirty="0">
                <a:latin typeface="Calibri" panose="020F0502020204030204" pitchFamily="34" charset="0"/>
              </a:rPr>
              <a:t> METRICS</a:t>
            </a:r>
            <a:r>
              <a:rPr lang="en-US" altLang="en-US" sz="1401" dirty="0">
                <a:latin typeface="Calibri" panose="020F0502020204030204" pitchFamily="34" charset="0"/>
              </a:rPr>
              <a:t> are maintained to determine process effectiveness?</a:t>
            </a:r>
          </a:p>
        </p:txBody>
      </p:sp>
      <p:sp>
        <p:nvSpPr>
          <p:cNvPr id="6" name="Text Box 6"/>
          <p:cNvSpPr txBox="1">
            <a:spLocks noChangeArrowheads="1"/>
          </p:cNvSpPr>
          <p:nvPr/>
        </p:nvSpPr>
        <p:spPr bwMode="auto">
          <a:xfrm>
            <a:off x="7084819" y="1097280"/>
            <a:ext cx="2724201" cy="5022165"/>
          </a:xfrm>
          <a:prstGeom prst="rect">
            <a:avLst/>
          </a:prstGeom>
          <a:solidFill>
            <a:srgbClr val="FFFFFF"/>
          </a:solidFill>
          <a:ln w="9525">
            <a:solidFill>
              <a:srgbClr val="000000"/>
            </a:solidFill>
            <a:prstDash val="sysDash"/>
            <a:miter lim="800000"/>
            <a:headEnd/>
            <a:tailEnd/>
          </a:ln>
        </p:spPr>
        <p:txBody>
          <a:bodyPr vert="horz" wrap="square" lIns="91440" tIns="45721" rIns="91440" bIns="45721" numCol="1" anchor="t" anchorCtr="0" compatLnSpc="1">
            <a:prstTxWarp prst="textNoShape">
              <a:avLst/>
            </a:prstTxWarp>
          </a:bodyPr>
          <a:lstStyle/>
          <a:p>
            <a:pPr eaLnBrk="0" fontAlgn="base" hangingPunct="0">
              <a:spcBef>
                <a:spcPct val="0"/>
              </a:spcBef>
              <a:spcAft>
                <a:spcPts val="800"/>
              </a:spcAft>
            </a:pPr>
            <a:r>
              <a:rPr lang="en-US" altLang="en-US" sz="1401" b="1" dirty="0">
                <a:latin typeface="Calibri" panose="020F0502020204030204" pitchFamily="34" charset="0"/>
              </a:rPr>
              <a:t>OUTPUTS</a:t>
            </a:r>
            <a:r>
              <a:rPr lang="en-US" altLang="en-US" sz="1401" dirty="0">
                <a:latin typeface="Calibri" panose="020F0502020204030204" pitchFamily="34" charset="0"/>
              </a:rPr>
              <a:t>:</a:t>
            </a:r>
          </a:p>
          <a:p>
            <a:pPr eaLnBrk="0" fontAlgn="base" hangingPunct="0">
              <a:spcBef>
                <a:spcPct val="0"/>
              </a:spcBef>
              <a:spcAft>
                <a:spcPct val="0"/>
              </a:spcAft>
            </a:pPr>
            <a:endParaRPr lang="en-US" altLang="en-US" sz="1100" dirty="0">
              <a:latin typeface="Calibri" panose="020F0502020204030204" pitchFamily="34" charset="0"/>
            </a:endParaRPr>
          </a:p>
          <a:p>
            <a:pPr eaLnBrk="0" fontAlgn="base" hangingPunct="0">
              <a:spcBef>
                <a:spcPct val="0"/>
              </a:spcBef>
              <a:spcAft>
                <a:spcPct val="0"/>
              </a:spcAft>
            </a:pPr>
            <a:endParaRPr lang="en-US" altLang="en-US" sz="1100" dirty="0">
              <a:latin typeface="Calibri" panose="020F0502020204030204" pitchFamily="34" charset="0"/>
            </a:endParaRPr>
          </a:p>
          <a:p>
            <a:pPr eaLnBrk="0" fontAlgn="base" hangingPunct="0">
              <a:spcBef>
                <a:spcPct val="0"/>
              </a:spcBef>
              <a:spcAft>
                <a:spcPct val="0"/>
              </a:spcAft>
            </a:pPr>
            <a:endParaRPr lang="en-US" altLang="en-US" sz="1100" dirty="0">
              <a:latin typeface="Calibri" panose="020F0502020204030204" pitchFamily="34" charset="0"/>
            </a:endParaRPr>
          </a:p>
          <a:p>
            <a:pPr eaLnBrk="0" fontAlgn="base" hangingPunct="0">
              <a:spcBef>
                <a:spcPct val="0"/>
              </a:spcBef>
              <a:spcAft>
                <a:spcPct val="0"/>
              </a:spcAft>
            </a:pPr>
            <a:endParaRPr lang="en-US" altLang="en-US" sz="1100" dirty="0">
              <a:latin typeface="Calibri" panose="020F0502020204030204" pitchFamily="34" charset="0"/>
            </a:endParaRPr>
          </a:p>
          <a:p>
            <a:pPr eaLnBrk="0" fontAlgn="base" hangingPunct="0">
              <a:spcBef>
                <a:spcPct val="0"/>
              </a:spcBef>
              <a:spcAft>
                <a:spcPct val="0"/>
              </a:spcAft>
            </a:pPr>
            <a:endParaRPr lang="en-US" altLang="en-US" sz="1100" dirty="0">
              <a:latin typeface="Calibri" panose="020F0502020204030204" pitchFamily="34" charset="0"/>
            </a:endParaRPr>
          </a:p>
          <a:p>
            <a:pPr eaLnBrk="0" fontAlgn="base" hangingPunct="0">
              <a:spcBef>
                <a:spcPct val="0"/>
              </a:spcBef>
              <a:spcAft>
                <a:spcPct val="0"/>
              </a:spcAft>
            </a:pPr>
            <a:endParaRPr lang="en-US" altLang="en-US" sz="1100" dirty="0">
              <a:latin typeface="Times New Roman" panose="02020603050405020304" pitchFamily="18" charset="0"/>
            </a:endParaRPr>
          </a:p>
          <a:p>
            <a:pPr eaLnBrk="0" fontAlgn="base" hangingPunct="0">
              <a:spcBef>
                <a:spcPct val="0"/>
              </a:spcBef>
              <a:spcAft>
                <a:spcPct val="0"/>
              </a:spcAft>
            </a:pPr>
            <a:endParaRPr lang="en-US" altLang="en-US" sz="1100" dirty="0">
              <a:latin typeface="Times New Roman" panose="02020603050405020304" pitchFamily="18" charset="0"/>
            </a:endParaRPr>
          </a:p>
          <a:p>
            <a:pPr eaLnBrk="0" fontAlgn="base" hangingPunct="0">
              <a:spcBef>
                <a:spcPct val="0"/>
              </a:spcBef>
              <a:spcAft>
                <a:spcPct val="0"/>
              </a:spcAft>
            </a:pPr>
            <a:endParaRPr lang="en-US" altLang="en-US" sz="1100" dirty="0">
              <a:latin typeface="Times New Roman" panose="02020603050405020304" pitchFamily="18" charset="0"/>
            </a:endParaRPr>
          </a:p>
          <a:p>
            <a:pPr eaLnBrk="0" fontAlgn="base" hangingPunct="0">
              <a:spcBef>
                <a:spcPct val="0"/>
              </a:spcBef>
              <a:spcAft>
                <a:spcPct val="0"/>
              </a:spcAft>
            </a:pPr>
            <a:endParaRPr lang="en-US" altLang="en-US" sz="1100" dirty="0">
              <a:latin typeface="Times New Roman" panose="02020603050405020304" pitchFamily="18" charset="0"/>
            </a:endParaRPr>
          </a:p>
          <a:p>
            <a:pPr eaLnBrk="0" fontAlgn="base" hangingPunct="0">
              <a:spcBef>
                <a:spcPct val="0"/>
              </a:spcBef>
              <a:spcAft>
                <a:spcPts val="800"/>
              </a:spcAft>
            </a:pPr>
            <a:r>
              <a:rPr lang="en-US" altLang="en-US" sz="1401" b="1" dirty="0">
                <a:latin typeface="Calibri" panose="020F0502020204030204" pitchFamily="34" charset="0"/>
              </a:rPr>
              <a:t>RECORDS:</a:t>
            </a:r>
          </a:p>
          <a:p>
            <a:pPr eaLnBrk="0" fontAlgn="base" hangingPunct="0">
              <a:spcBef>
                <a:spcPct val="0"/>
              </a:spcBef>
              <a:spcAft>
                <a:spcPct val="0"/>
              </a:spcAft>
              <a:buFont typeface="Symbol" panose="05050102010706020507" pitchFamily="18" charset="2"/>
              <a:buChar char="·"/>
            </a:pPr>
            <a:endParaRPr lang="en-US" altLang="en-US" sz="1100" dirty="0">
              <a:latin typeface="Calibri" panose="020F0502020204030204" pitchFamily="34" charset="0"/>
            </a:endParaRPr>
          </a:p>
        </p:txBody>
      </p:sp>
      <p:sp>
        <p:nvSpPr>
          <p:cNvPr id="7" name="Arrow: Striped Right 6"/>
          <p:cNvSpPr/>
          <p:nvPr/>
        </p:nvSpPr>
        <p:spPr>
          <a:xfrm>
            <a:off x="3906986" y="1537855"/>
            <a:ext cx="2729345" cy="3048000"/>
          </a:xfrm>
          <a:prstGeom prst="stripedRightArrow">
            <a:avLst>
              <a:gd name="adj1" fmla="val 50000"/>
              <a:gd name="adj2" fmla="val 49472"/>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8" name="TextBox 7"/>
          <p:cNvSpPr txBox="1"/>
          <p:nvPr/>
        </p:nvSpPr>
        <p:spPr>
          <a:xfrm>
            <a:off x="4320453" y="2286252"/>
            <a:ext cx="1941802" cy="954620"/>
          </a:xfrm>
          <a:prstGeom prst="rect">
            <a:avLst/>
          </a:prstGeom>
          <a:noFill/>
        </p:spPr>
        <p:txBody>
          <a:bodyPr wrap="square" rtlCol="0">
            <a:spAutoFit/>
          </a:bodyPr>
          <a:lstStyle/>
          <a:p>
            <a:r>
              <a:rPr lang="en-US" sz="1401" b="1" dirty="0"/>
              <a:t>PROCESS</a:t>
            </a:r>
            <a:r>
              <a:rPr lang="en-US" sz="1401" dirty="0"/>
              <a:t>:</a:t>
            </a:r>
          </a:p>
          <a:p>
            <a:r>
              <a:rPr lang="en-US" sz="1401" dirty="0"/>
              <a:t>Document Control</a:t>
            </a:r>
          </a:p>
          <a:p>
            <a:endParaRPr lang="en-US" sz="1401" dirty="0"/>
          </a:p>
          <a:p>
            <a:r>
              <a:rPr lang="en-US" sz="1401" b="1" dirty="0"/>
              <a:t>PROCESS OWNER:</a:t>
            </a:r>
          </a:p>
        </p:txBody>
      </p:sp>
      <p:sp>
        <p:nvSpPr>
          <p:cNvPr id="9" name="TextBox 8"/>
          <p:cNvSpPr txBox="1"/>
          <p:nvPr/>
        </p:nvSpPr>
        <p:spPr>
          <a:xfrm>
            <a:off x="7918202" y="0"/>
            <a:ext cx="1987798" cy="646587"/>
          </a:xfrm>
          <a:prstGeom prst="rect">
            <a:avLst/>
          </a:prstGeom>
          <a:noFill/>
        </p:spPr>
        <p:txBody>
          <a:bodyPr wrap="square" rtlCol="0">
            <a:spAutoFit/>
          </a:bodyPr>
          <a:lstStyle/>
          <a:p>
            <a:r>
              <a:rPr lang="en-US" sz="1801" b="1"/>
              <a:t>Worksheet: </a:t>
            </a:r>
            <a:r>
              <a:rPr lang="en-US" sz="1801" b="1" dirty="0"/>
              <a:t>Process Model </a:t>
            </a:r>
            <a:r>
              <a:rPr lang="en-US" sz="1801" b="1" baseline="30000" dirty="0"/>
              <a:t>4-57</a:t>
            </a:r>
          </a:p>
        </p:txBody>
      </p:sp>
    </p:spTree>
    <p:extLst>
      <p:ext uri="{BB962C8B-B14F-4D97-AF65-F5344CB8AC3E}">
        <p14:creationId xmlns:p14="http://schemas.microsoft.com/office/powerpoint/2010/main" val="17431423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155</Words>
  <Application>Microsoft Office PowerPoint</Application>
  <PresentationFormat>A4 Paper (210x297 mm)</PresentationFormat>
  <Paragraphs>27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Narrow</vt:lpstr>
      <vt:lpstr>Calibri</vt:lpstr>
      <vt:lpstr>Calibri Light</vt:lpstr>
      <vt:lpstr>Symbol</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Murphy</dc:creator>
  <cp:lastModifiedBy>Yao, Katy (CDC/DDPHSIS/CGH/DGHT)</cp:lastModifiedBy>
  <cp:revision>9</cp:revision>
  <dcterms:created xsi:type="dcterms:W3CDTF">2016-07-24T18:07:47Z</dcterms:created>
  <dcterms:modified xsi:type="dcterms:W3CDTF">2020-10-11T19:59:07Z</dcterms:modified>
</cp:coreProperties>
</file>