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CAF6-1EBB-4456-8284-CA31DB756463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0E50-1233-404F-920A-8E91CA49B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394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CAF6-1EBB-4456-8284-CA31DB756463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0E50-1233-404F-920A-8E91CA49B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431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CAF6-1EBB-4456-8284-CA31DB756463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0E50-1233-404F-920A-8E91CA49B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62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CAF6-1EBB-4456-8284-CA31DB756463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0E50-1233-404F-920A-8E91CA49B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CAF6-1EBB-4456-8284-CA31DB756463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0E50-1233-404F-920A-8E91CA49B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430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CAF6-1EBB-4456-8284-CA31DB756463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0E50-1233-404F-920A-8E91CA49B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63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CAF6-1EBB-4456-8284-CA31DB756463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0E50-1233-404F-920A-8E91CA49B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076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CAF6-1EBB-4456-8284-CA31DB756463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0E50-1233-404F-920A-8E91CA49B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47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CAF6-1EBB-4456-8284-CA31DB756463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0E50-1233-404F-920A-8E91CA49B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994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CAF6-1EBB-4456-8284-CA31DB756463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0E50-1233-404F-920A-8E91CA49B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84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CAF6-1EBB-4456-8284-CA31DB756463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60E50-1233-404F-920A-8E91CA49B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19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5CAF6-1EBB-4456-8284-CA31DB756463}" type="datetimeFigureOut">
              <a:rPr lang="en-US" smtClean="0"/>
              <a:t>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60E50-1233-404F-920A-8E91CA49B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394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02DB5220-3F5B-40B0-A885-C2B13C774C41}"/>
              </a:ext>
            </a:extLst>
          </p:cNvPr>
          <p:cNvSpPr/>
          <p:nvPr/>
        </p:nvSpPr>
        <p:spPr>
          <a:xfrm>
            <a:off x="470232" y="1264886"/>
            <a:ext cx="2695746" cy="2698795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rapezoid 21">
            <a:extLst>
              <a:ext uri="{FF2B5EF4-FFF2-40B4-BE49-F238E27FC236}">
                <a16:creationId xmlns:a16="http://schemas.microsoft.com/office/drawing/2014/main" id="{131FEB7A-C9C1-488E-B40B-40B246FCA1E1}"/>
              </a:ext>
            </a:extLst>
          </p:cNvPr>
          <p:cNvSpPr/>
          <p:nvPr/>
        </p:nvSpPr>
        <p:spPr>
          <a:xfrm rot="10800000">
            <a:off x="512671" y="1316099"/>
            <a:ext cx="4705516" cy="2698795"/>
          </a:xfrm>
          <a:prstGeom prst="trapezoid">
            <a:avLst>
              <a:gd name="adj" fmla="val 7818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entagon 24"/>
          <p:cNvSpPr/>
          <p:nvPr/>
        </p:nvSpPr>
        <p:spPr>
          <a:xfrm>
            <a:off x="3663765" y="2545636"/>
            <a:ext cx="5797262" cy="3523384"/>
          </a:xfrm>
          <a:prstGeom prst="pentagon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63"/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4647062" y="2905968"/>
            <a:ext cx="61803" cy="124430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377771" y="3355813"/>
            <a:ext cx="956829" cy="60786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Need for a new product is identified</a:t>
            </a:r>
          </a:p>
        </p:txBody>
      </p:sp>
      <p:sp>
        <p:nvSpPr>
          <p:cNvPr id="3" name="Flowchart: Process 2"/>
          <p:cNvSpPr/>
          <p:nvPr/>
        </p:nvSpPr>
        <p:spPr>
          <a:xfrm>
            <a:off x="421566" y="2496041"/>
            <a:ext cx="928687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Laboratory defines criteria for product.</a:t>
            </a:r>
          </a:p>
        </p:txBody>
      </p:sp>
      <p:sp>
        <p:nvSpPr>
          <p:cNvPr id="4" name="Flowchart: Process 3"/>
          <p:cNvSpPr/>
          <p:nvPr/>
        </p:nvSpPr>
        <p:spPr>
          <a:xfrm>
            <a:off x="615981" y="1572038"/>
            <a:ext cx="697922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Suppliers are qualified.</a:t>
            </a:r>
          </a:p>
        </p:txBody>
      </p:sp>
      <p:sp>
        <p:nvSpPr>
          <p:cNvPr id="5" name="Flowchart: Process 4"/>
          <p:cNvSpPr/>
          <p:nvPr/>
        </p:nvSpPr>
        <p:spPr>
          <a:xfrm>
            <a:off x="1560669" y="1581433"/>
            <a:ext cx="590982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Suppliers are selected</a:t>
            </a:r>
            <a:r>
              <a:rPr lang="en-US" sz="1463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Flowchart: Process 5"/>
          <p:cNvSpPr/>
          <p:nvPr/>
        </p:nvSpPr>
        <p:spPr>
          <a:xfrm>
            <a:off x="2397528" y="1590828"/>
            <a:ext cx="821752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Approval list is maintained.</a:t>
            </a:r>
          </a:p>
        </p:txBody>
      </p:sp>
      <p:sp>
        <p:nvSpPr>
          <p:cNvPr id="7" name="Flowchart: Process 6"/>
          <p:cNvSpPr/>
          <p:nvPr/>
        </p:nvSpPr>
        <p:spPr>
          <a:xfrm>
            <a:off x="5703078" y="4692130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Products are stored and handled appropriately.</a:t>
            </a:r>
          </a:p>
        </p:txBody>
      </p:sp>
      <p:sp>
        <p:nvSpPr>
          <p:cNvPr id="8" name="Flowchart: Process 7"/>
          <p:cNvSpPr/>
          <p:nvPr/>
        </p:nvSpPr>
        <p:spPr>
          <a:xfrm>
            <a:off x="3994416" y="4162875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Products are received at laboratory.</a:t>
            </a:r>
          </a:p>
        </p:txBody>
      </p:sp>
      <p:sp>
        <p:nvSpPr>
          <p:cNvPr id="9" name="Flowchart: Process 8"/>
          <p:cNvSpPr/>
          <p:nvPr/>
        </p:nvSpPr>
        <p:spPr>
          <a:xfrm>
            <a:off x="4239870" y="2522111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Products are received at facility.</a:t>
            </a:r>
          </a:p>
        </p:txBody>
      </p:sp>
      <p:sp>
        <p:nvSpPr>
          <p:cNvPr id="10" name="Flowchart: Process 9"/>
          <p:cNvSpPr/>
          <p:nvPr/>
        </p:nvSpPr>
        <p:spPr>
          <a:xfrm>
            <a:off x="6983024" y="3947381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Products are used.</a:t>
            </a:r>
          </a:p>
        </p:txBody>
      </p:sp>
      <p:sp>
        <p:nvSpPr>
          <p:cNvPr id="11" name="Flowchart: Process 10"/>
          <p:cNvSpPr/>
          <p:nvPr/>
        </p:nvSpPr>
        <p:spPr>
          <a:xfrm>
            <a:off x="7008708" y="1583750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Forecasting and calculating is performed.</a:t>
            </a:r>
          </a:p>
        </p:txBody>
      </p:sp>
      <p:sp>
        <p:nvSpPr>
          <p:cNvPr id="12" name="Flowchart: Process 11"/>
          <p:cNvSpPr/>
          <p:nvPr/>
        </p:nvSpPr>
        <p:spPr>
          <a:xfrm>
            <a:off x="7008708" y="4722115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First-in-first-out (FIFO) is applied.</a:t>
            </a:r>
          </a:p>
        </p:txBody>
      </p:sp>
      <p:sp>
        <p:nvSpPr>
          <p:cNvPr id="13" name="Flowchart: Process 12"/>
          <p:cNvSpPr/>
          <p:nvPr/>
        </p:nvSpPr>
        <p:spPr>
          <a:xfrm>
            <a:off x="7020045" y="5466534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Segregated product undergoes acceptability testing.</a:t>
            </a:r>
          </a:p>
        </p:txBody>
      </p:sp>
      <p:sp>
        <p:nvSpPr>
          <p:cNvPr id="14" name="Flowchart: Process 13"/>
          <p:cNvSpPr/>
          <p:nvPr/>
        </p:nvSpPr>
        <p:spPr>
          <a:xfrm>
            <a:off x="3584237" y="1556210"/>
            <a:ext cx="1342961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Purchasing fulfills the procurement agreement.</a:t>
            </a:r>
          </a:p>
        </p:txBody>
      </p:sp>
      <p:sp>
        <p:nvSpPr>
          <p:cNvPr id="15" name="Flowchart: Decision 14"/>
          <p:cNvSpPr/>
          <p:nvPr/>
        </p:nvSpPr>
        <p:spPr>
          <a:xfrm>
            <a:off x="3516865" y="4879670"/>
            <a:ext cx="1949052" cy="620189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Is product a critical or an unacceptable item?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18187" y="4821737"/>
            <a:ext cx="697923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63" dirty="0"/>
              <a:t>NO</a:t>
            </a:r>
          </a:p>
        </p:txBody>
      </p:sp>
      <p:sp>
        <p:nvSpPr>
          <p:cNvPr id="18" name="Flowchart: Process 17"/>
          <p:cNvSpPr/>
          <p:nvPr/>
        </p:nvSpPr>
        <p:spPr>
          <a:xfrm>
            <a:off x="5416369" y="1583750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Product is ordered.</a:t>
            </a:r>
          </a:p>
        </p:txBody>
      </p:sp>
      <p:sp>
        <p:nvSpPr>
          <p:cNvPr id="19" name="Flowchart: Process 18"/>
          <p:cNvSpPr/>
          <p:nvPr/>
        </p:nvSpPr>
        <p:spPr>
          <a:xfrm>
            <a:off x="6991404" y="2991020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13" dirty="0">
              <a:solidFill>
                <a:srgbClr val="FF0000"/>
              </a:solidFill>
            </a:endParaRPr>
          </a:p>
          <a:p>
            <a:pPr algn="ctr"/>
            <a:r>
              <a:rPr lang="en-US" sz="813" dirty="0">
                <a:solidFill>
                  <a:schemeClr val="tx1"/>
                </a:solidFill>
              </a:rPr>
              <a:t>Stock count is performed.</a:t>
            </a:r>
          </a:p>
        </p:txBody>
      </p:sp>
      <p:sp>
        <p:nvSpPr>
          <p:cNvPr id="27" name="Flowchart: Process 26"/>
          <p:cNvSpPr/>
          <p:nvPr/>
        </p:nvSpPr>
        <p:spPr>
          <a:xfrm>
            <a:off x="2151651" y="3394681"/>
            <a:ext cx="1103168" cy="5178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Suppliers are evaluated.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38986" y="1017148"/>
            <a:ext cx="4190510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63" dirty="0"/>
              <a:t>Job Aid: Purchasing and Inventory Process Map </a:t>
            </a:r>
            <a:r>
              <a:rPr lang="en-US" sz="1463" baseline="30000" dirty="0"/>
              <a:t>2-17 </a:t>
            </a:r>
          </a:p>
        </p:txBody>
      </p:sp>
      <p:cxnSp>
        <p:nvCxnSpPr>
          <p:cNvPr id="30" name="Straight Arrow Connector 29"/>
          <p:cNvCxnSpPr>
            <a:stCxn id="2" idx="0"/>
            <a:endCxn id="3" idx="2"/>
          </p:cNvCxnSpPr>
          <p:nvPr/>
        </p:nvCxnSpPr>
        <p:spPr>
          <a:xfrm flipV="1">
            <a:off x="856186" y="3013855"/>
            <a:ext cx="29724" cy="3419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3" idx="0"/>
            <a:endCxn id="4" idx="2"/>
          </p:cNvCxnSpPr>
          <p:nvPr/>
        </p:nvCxnSpPr>
        <p:spPr>
          <a:xfrm flipV="1">
            <a:off x="885910" y="2089851"/>
            <a:ext cx="79033" cy="4061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4" idx="3"/>
            <a:endCxn id="5" idx="1"/>
          </p:cNvCxnSpPr>
          <p:nvPr/>
        </p:nvCxnSpPr>
        <p:spPr>
          <a:xfrm>
            <a:off x="1313903" y="1830945"/>
            <a:ext cx="246766" cy="939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5" idx="3"/>
            <a:endCxn id="6" idx="1"/>
          </p:cNvCxnSpPr>
          <p:nvPr/>
        </p:nvCxnSpPr>
        <p:spPr>
          <a:xfrm>
            <a:off x="2151652" y="1840340"/>
            <a:ext cx="245876" cy="939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7" idx="0"/>
            <a:endCxn id="6" idx="2"/>
          </p:cNvCxnSpPr>
          <p:nvPr/>
        </p:nvCxnSpPr>
        <p:spPr>
          <a:xfrm flipV="1">
            <a:off x="2703236" y="2108641"/>
            <a:ext cx="105168" cy="12860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7" idx="3"/>
          </p:cNvCxnSpPr>
          <p:nvPr/>
        </p:nvCxnSpPr>
        <p:spPr>
          <a:xfrm flipH="1" flipV="1">
            <a:off x="3254819" y="3653588"/>
            <a:ext cx="435729" cy="2937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6" idx="3"/>
            <a:endCxn id="14" idx="1"/>
          </p:cNvCxnSpPr>
          <p:nvPr/>
        </p:nvCxnSpPr>
        <p:spPr>
          <a:xfrm flipV="1">
            <a:off x="3219279" y="1815117"/>
            <a:ext cx="364957" cy="3461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3219279" y="1980092"/>
            <a:ext cx="364957" cy="418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cxnSpLocks/>
          </p:cNvCxnSpPr>
          <p:nvPr/>
        </p:nvCxnSpPr>
        <p:spPr>
          <a:xfrm flipH="1">
            <a:off x="4708865" y="2066118"/>
            <a:ext cx="20631" cy="50219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15" idx="0"/>
          </p:cNvCxnSpPr>
          <p:nvPr/>
        </p:nvCxnSpPr>
        <p:spPr>
          <a:xfrm>
            <a:off x="4491391" y="4715790"/>
            <a:ext cx="0" cy="16388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20069711">
            <a:off x="3582728" y="3359606"/>
            <a:ext cx="2679121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63" b="1" dirty="0"/>
              <a:t>INVENTORY    MANAGEMENT</a:t>
            </a:r>
          </a:p>
        </p:txBody>
      </p:sp>
      <p:cxnSp>
        <p:nvCxnSpPr>
          <p:cNvPr id="63" name="Straight Arrow Connector 62"/>
          <p:cNvCxnSpPr>
            <a:stCxn id="15" idx="2"/>
            <a:endCxn id="112" idx="1"/>
          </p:cNvCxnSpPr>
          <p:nvPr/>
        </p:nvCxnSpPr>
        <p:spPr>
          <a:xfrm>
            <a:off x="4491391" y="5499859"/>
            <a:ext cx="767180" cy="22558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6447255" y="5725440"/>
            <a:ext cx="546359" cy="742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 flipV="1">
            <a:off x="7498318" y="5232054"/>
            <a:ext cx="17302" cy="24362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12" idx="0"/>
          </p:cNvCxnSpPr>
          <p:nvPr/>
        </p:nvCxnSpPr>
        <p:spPr>
          <a:xfrm flipH="1" flipV="1">
            <a:off x="7534609" y="4489974"/>
            <a:ext cx="25684" cy="23214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10" idx="0"/>
          </p:cNvCxnSpPr>
          <p:nvPr/>
        </p:nvCxnSpPr>
        <p:spPr>
          <a:xfrm flipV="1">
            <a:off x="7534608" y="3563095"/>
            <a:ext cx="25683" cy="38428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18" idx="1"/>
            <a:endCxn id="14" idx="3"/>
          </p:cNvCxnSpPr>
          <p:nvPr/>
        </p:nvCxnSpPr>
        <p:spPr>
          <a:xfrm flipH="1" flipV="1">
            <a:off x="4927198" y="1815116"/>
            <a:ext cx="489171" cy="2754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11" idx="1"/>
            <a:endCxn id="18" idx="3"/>
          </p:cNvCxnSpPr>
          <p:nvPr/>
        </p:nvCxnSpPr>
        <p:spPr>
          <a:xfrm flipH="1">
            <a:off x="6519537" y="1842657"/>
            <a:ext cx="48917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19" idx="0"/>
            <a:endCxn id="11" idx="2"/>
          </p:cNvCxnSpPr>
          <p:nvPr/>
        </p:nvCxnSpPr>
        <p:spPr>
          <a:xfrm flipV="1">
            <a:off x="7542989" y="2101564"/>
            <a:ext cx="17304" cy="88945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15" idx="3"/>
          </p:cNvCxnSpPr>
          <p:nvPr/>
        </p:nvCxnSpPr>
        <p:spPr>
          <a:xfrm flipV="1">
            <a:off x="5465916" y="5014267"/>
            <a:ext cx="272677" cy="17549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endCxn id="12" idx="1"/>
          </p:cNvCxnSpPr>
          <p:nvPr/>
        </p:nvCxnSpPr>
        <p:spPr>
          <a:xfrm flipV="1">
            <a:off x="6802789" y="4981022"/>
            <a:ext cx="205919" cy="3688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Flowchart: Process 111"/>
          <p:cNvSpPr/>
          <p:nvPr/>
        </p:nvSpPr>
        <p:spPr>
          <a:xfrm>
            <a:off x="5258571" y="5423630"/>
            <a:ext cx="1146719" cy="603623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13" dirty="0">
                <a:solidFill>
                  <a:schemeClr val="tx1"/>
                </a:solidFill>
              </a:rPr>
              <a:t>Product is segregated (or quarantined),  stored and handled appropriately.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4530589" y="5664195"/>
            <a:ext cx="697923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63" dirty="0"/>
              <a:t>YES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8532321" y="2545636"/>
            <a:ext cx="512618" cy="1032971"/>
          </a:xfrm>
          <a:prstGeom prst="straightConnector1">
            <a:avLst/>
          </a:prstGeom>
          <a:ln w="57150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Flowchart: Connector 46"/>
          <p:cNvSpPr/>
          <p:nvPr/>
        </p:nvSpPr>
        <p:spPr>
          <a:xfrm>
            <a:off x="8475038" y="1712488"/>
            <a:ext cx="1265040" cy="818185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900" b="1" dirty="0">
                <a:solidFill>
                  <a:prstClr val="black"/>
                </a:solidFill>
              </a:rPr>
              <a:t>Product is no longer needed or orderable.</a:t>
            </a:r>
            <a:endParaRPr lang="en-US" sz="900" dirty="0">
              <a:solidFill>
                <a:prstClr val="black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9093F48-FA57-44EF-A54C-EAFCC208B2D4}"/>
              </a:ext>
            </a:extLst>
          </p:cNvPr>
          <p:cNvSpPr txBox="1"/>
          <p:nvPr/>
        </p:nvSpPr>
        <p:spPr>
          <a:xfrm>
            <a:off x="3802656" y="2165065"/>
            <a:ext cx="22160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Supply chain    management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5D7BC7E-2A50-4EE9-9E10-F47926D658FA}"/>
              </a:ext>
            </a:extLst>
          </p:cNvPr>
          <p:cNvSpPr txBox="1"/>
          <p:nvPr/>
        </p:nvSpPr>
        <p:spPr>
          <a:xfrm>
            <a:off x="1181374" y="3043919"/>
            <a:ext cx="12161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ISO 15189 4.6</a:t>
            </a:r>
          </a:p>
        </p:txBody>
      </p:sp>
    </p:spTree>
    <p:extLst>
      <p:ext uri="{BB962C8B-B14F-4D97-AF65-F5344CB8AC3E}">
        <p14:creationId xmlns:p14="http://schemas.microsoft.com/office/powerpoint/2010/main" val="2110789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1971</TotalTime>
  <Words>135</Words>
  <Application>Microsoft Office PowerPoint</Application>
  <PresentationFormat>A4 Paper (210x297 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Murphy</dc:creator>
  <cp:lastModifiedBy>Anna Murphy</cp:lastModifiedBy>
  <cp:revision>104</cp:revision>
  <cp:lastPrinted>2017-12-17T19:51:42Z</cp:lastPrinted>
  <dcterms:created xsi:type="dcterms:W3CDTF">2017-12-06T18:37:09Z</dcterms:created>
  <dcterms:modified xsi:type="dcterms:W3CDTF">2019-02-28T22:15:39Z</dcterms:modified>
</cp:coreProperties>
</file>