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60" r:id="rId3"/>
    <p:sldId id="259" r:id="rId4"/>
  </p:sldIdLst>
  <p:sldSz cx="9906000" cy="6858000" type="A4"/>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FFCC"/>
    <a:srgbClr val="C00000"/>
    <a:srgbClr val="FF0000"/>
    <a:srgbClr val="FF66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88" d="100"/>
          <a:sy n="88" d="100"/>
        </p:scale>
        <p:origin x="1051" y="-18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006554D-45E8-44CD-8B56-5E13B24FB752}" type="datetimeFigureOut">
              <a:rPr lang="en-US" smtClean="0"/>
              <a:t>2/28/2020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D96B9A-AD74-4E49-B612-BF01615561B2}" type="slidenum">
              <a:rPr lang="en-US" smtClean="0"/>
              <a:t>‹#›</a:t>
            </a:fld>
            <a:endParaRPr lang="en-US" dirty="0"/>
          </a:p>
        </p:txBody>
      </p:sp>
    </p:spTree>
    <p:extLst>
      <p:ext uri="{BB962C8B-B14F-4D97-AF65-F5344CB8AC3E}">
        <p14:creationId xmlns:p14="http://schemas.microsoft.com/office/powerpoint/2010/main" val="560482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06554D-45E8-44CD-8B56-5E13B24FB752}" type="datetimeFigureOut">
              <a:rPr lang="en-US" smtClean="0"/>
              <a:t>2/28/2020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D96B9A-AD74-4E49-B612-BF01615561B2}" type="slidenum">
              <a:rPr lang="en-US" smtClean="0"/>
              <a:t>‹#›</a:t>
            </a:fld>
            <a:endParaRPr lang="en-US" dirty="0"/>
          </a:p>
        </p:txBody>
      </p:sp>
    </p:spTree>
    <p:extLst>
      <p:ext uri="{BB962C8B-B14F-4D97-AF65-F5344CB8AC3E}">
        <p14:creationId xmlns:p14="http://schemas.microsoft.com/office/powerpoint/2010/main" val="675468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06554D-45E8-44CD-8B56-5E13B24FB752}" type="datetimeFigureOut">
              <a:rPr lang="en-US" smtClean="0"/>
              <a:t>2/28/2020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D96B9A-AD74-4E49-B612-BF01615561B2}" type="slidenum">
              <a:rPr lang="en-US" smtClean="0"/>
              <a:t>‹#›</a:t>
            </a:fld>
            <a:endParaRPr lang="en-US" dirty="0"/>
          </a:p>
        </p:txBody>
      </p:sp>
    </p:spTree>
    <p:extLst>
      <p:ext uri="{BB962C8B-B14F-4D97-AF65-F5344CB8AC3E}">
        <p14:creationId xmlns:p14="http://schemas.microsoft.com/office/powerpoint/2010/main" val="2940106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06554D-45E8-44CD-8B56-5E13B24FB752}" type="datetimeFigureOut">
              <a:rPr lang="en-US" smtClean="0"/>
              <a:t>2/28/2020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D96B9A-AD74-4E49-B612-BF01615561B2}" type="slidenum">
              <a:rPr lang="en-US" smtClean="0"/>
              <a:t>‹#›</a:t>
            </a:fld>
            <a:endParaRPr lang="en-US" dirty="0"/>
          </a:p>
        </p:txBody>
      </p:sp>
    </p:spTree>
    <p:extLst>
      <p:ext uri="{BB962C8B-B14F-4D97-AF65-F5344CB8AC3E}">
        <p14:creationId xmlns:p14="http://schemas.microsoft.com/office/powerpoint/2010/main" val="967166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06554D-45E8-44CD-8B56-5E13B24FB752}" type="datetimeFigureOut">
              <a:rPr lang="en-US" smtClean="0"/>
              <a:t>2/28/2020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D96B9A-AD74-4E49-B612-BF01615561B2}" type="slidenum">
              <a:rPr lang="en-US" smtClean="0"/>
              <a:t>‹#›</a:t>
            </a:fld>
            <a:endParaRPr lang="en-US" dirty="0"/>
          </a:p>
        </p:txBody>
      </p:sp>
    </p:spTree>
    <p:extLst>
      <p:ext uri="{BB962C8B-B14F-4D97-AF65-F5344CB8AC3E}">
        <p14:creationId xmlns:p14="http://schemas.microsoft.com/office/powerpoint/2010/main" val="2002371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006554D-45E8-44CD-8B56-5E13B24FB752}" type="datetimeFigureOut">
              <a:rPr lang="en-US" smtClean="0"/>
              <a:t>2/28/2020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FD96B9A-AD74-4E49-B612-BF01615561B2}" type="slidenum">
              <a:rPr lang="en-US" smtClean="0"/>
              <a:t>‹#›</a:t>
            </a:fld>
            <a:endParaRPr lang="en-US" dirty="0"/>
          </a:p>
        </p:txBody>
      </p:sp>
    </p:spTree>
    <p:extLst>
      <p:ext uri="{BB962C8B-B14F-4D97-AF65-F5344CB8AC3E}">
        <p14:creationId xmlns:p14="http://schemas.microsoft.com/office/powerpoint/2010/main" val="2234063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06554D-45E8-44CD-8B56-5E13B24FB752}" type="datetimeFigureOut">
              <a:rPr lang="en-US" smtClean="0"/>
              <a:t>2/28/2020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FD96B9A-AD74-4E49-B612-BF01615561B2}" type="slidenum">
              <a:rPr lang="en-US" smtClean="0"/>
              <a:t>‹#›</a:t>
            </a:fld>
            <a:endParaRPr lang="en-US" dirty="0"/>
          </a:p>
        </p:txBody>
      </p:sp>
    </p:spTree>
    <p:extLst>
      <p:ext uri="{BB962C8B-B14F-4D97-AF65-F5344CB8AC3E}">
        <p14:creationId xmlns:p14="http://schemas.microsoft.com/office/powerpoint/2010/main" val="4257906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006554D-45E8-44CD-8B56-5E13B24FB752}" type="datetimeFigureOut">
              <a:rPr lang="en-US" smtClean="0"/>
              <a:t>2/28/2020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FD96B9A-AD74-4E49-B612-BF01615561B2}" type="slidenum">
              <a:rPr lang="en-US" smtClean="0"/>
              <a:t>‹#›</a:t>
            </a:fld>
            <a:endParaRPr lang="en-US" dirty="0"/>
          </a:p>
        </p:txBody>
      </p:sp>
    </p:spTree>
    <p:extLst>
      <p:ext uri="{BB962C8B-B14F-4D97-AF65-F5344CB8AC3E}">
        <p14:creationId xmlns:p14="http://schemas.microsoft.com/office/powerpoint/2010/main" val="65151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06554D-45E8-44CD-8B56-5E13B24FB752}" type="datetimeFigureOut">
              <a:rPr lang="en-US" smtClean="0"/>
              <a:t>2/28/2020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FD96B9A-AD74-4E49-B612-BF01615561B2}" type="slidenum">
              <a:rPr lang="en-US" smtClean="0"/>
              <a:t>‹#›</a:t>
            </a:fld>
            <a:endParaRPr lang="en-US" dirty="0"/>
          </a:p>
        </p:txBody>
      </p:sp>
    </p:spTree>
    <p:extLst>
      <p:ext uri="{BB962C8B-B14F-4D97-AF65-F5344CB8AC3E}">
        <p14:creationId xmlns:p14="http://schemas.microsoft.com/office/powerpoint/2010/main" val="3333875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006554D-45E8-44CD-8B56-5E13B24FB752}" type="datetimeFigureOut">
              <a:rPr lang="en-US" smtClean="0"/>
              <a:t>2/28/2020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FD96B9A-AD74-4E49-B612-BF01615561B2}" type="slidenum">
              <a:rPr lang="en-US" smtClean="0"/>
              <a:t>‹#›</a:t>
            </a:fld>
            <a:endParaRPr lang="en-US" dirty="0"/>
          </a:p>
        </p:txBody>
      </p:sp>
    </p:spTree>
    <p:extLst>
      <p:ext uri="{BB962C8B-B14F-4D97-AF65-F5344CB8AC3E}">
        <p14:creationId xmlns:p14="http://schemas.microsoft.com/office/powerpoint/2010/main" val="1383474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006554D-45E8-44CD-8B56-5E13B24FB752}" type="datetimeFigureOut">
              <a:rPr lang="en-US" smtClean="0"/>
              <a:t>2/28/2020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FD96B9A-AD74-4E49-B612-BF01615561B2}" type="slidenum">
              <a:rPr lang="en-US" smtClean="0"/>
              <a:t>‹#›</a:t>
            </a:fld>
            <a:endParaRPr lang="en-US" dirty="0"/>
          </a:p>
        </p:txBody>
      </p:sp>
    </p:spTree>
    <p:extLst>
      <p:ext uri="{BB962C8B-B14F-4D97-AF65-F5344CB8AC3E}">
        <p14:creationId xmlns:p14="http://schemas.microsoft.com/office/powerpoint/2010/main" val="222574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06554D-45E8-44CD-8B56-5E13B24FB752}" type="datetimeFigureOut">
              <a:rPr lang="en-US" smtClean="0"/>
              <a:t>2/28/2020</a:t>
            </a:fld>
            <a:endParaRPr lang="en-US" dirty="0"/>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D96B9A-AD74-4E49-B612-BF01615561B2}" type="slidenum">
              <a:rPr lang="en-US" smtClean="0"/>
              <a:t>‹#›</a:t>
            </a:fld>
            <a:endParaRPr lang="en-US" dirty="0"/>
          </a:p>
        </p:txBody>
      </p:sp>
    </p:spTree>
    <p:extLst>
      <p:ext uri="{BB962C8B-B14F-4D97-AF65-F5344CB8AC3E}">
        <p14:creationId xmlns:p14="http://schemas.microsoft.com/office/powerpoint/2010/main" val="32647337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mp"/><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3F16F6-7FF8-4737-9D90-1D82600777F8}"/>
              </a:ext>
            </a:extLst>
          </p:cNvPr>
          <p:cNvSpPr/>
          <p:nvPr/>
        </p:nvSpPr>
        <p:spPr>
          <a:xfrm>
            <a:off x="0" y="737067"/>
            <a:ext cx="4003727" cy="3139321"/>
          </a:xfrm>
          <a:prstGeom prst="rect">
            <a:avLst/>
          </a:prstGeom>
        </p:spPr>
        <p:txBody>
          <a:bodyPr wrap="square">
            <a:spAutoFit/>
          </a:bodyPr>
          <a:lstStyle/>
          <a:p>
            <a:r>
              <a:rPr lang="en-US" b="1" dirty="0"/>
              <a:t>Categories of Objectives</a:t>
            </a:r>
          </a:p>
          <a:p>
            <a:endParaRPr lang="en-US" sz="1000" b="1" dirty="0"/>
          </a:p>
          <a:p>
            <a:pPr marL="168275" indent="-168275">
              <a:buFont typeface="+mj-lt"/>
              <a:buAutoNum type="arabicParenR"/>
            </a:pPr>
            <a:r>
              <a:rPr lang="en-US" sz="1600" b="1" dirty="0"/>
              <a:t>Perpetual organizational objectives </a:t>
            </a:r>
          </a:p>
          <a:p>
            <a:pPr marL="280988" indent="-112713">
              <a:buFont typeface="Wingdings" panose="05000000000000000000" pitchFamily="2" charset="2"/>
              <a:buChar char="§"/>
            </a:pPr>
            <a:r>
              <a:rPr lang="en-US" sz="1400" dirty="0"/>
              <a:t>Established at the laboratory management level</a:t>
            </a:r>
          </a:p>
          <a:p>
            <a:pPr marL="280988" indent="-112713">
              <a:buFont typeface="Wingdings" panose="05000000000000000000" pitchFamily="2" charset="2"/>
              <a:buChar char="§"/>
            </a:pPr>
            <a:r>
              <a:rPr lang="en-US" sz="1400" dirty="0"/>
              <a:t>Stem from quality policy; typically set-up when the QMS was first developed; serve as the foundational measures of the laboratory’s ability to fulfill customer-specified requirements</a:t>
            </a:r>
          </a:p>
          <a:p>
            <a:pPr marL="280988" indent="-112713">
              <a:buFont typeface="Wingdings" panose="05000000000000000000" pitchFamily="2" charset="2"/>
              <a:buChar char="§"/>
            </a:pPr>
            <a:r>
              <a:rPr lang="en-US" sz="1400" dirty="0"/>
              <a:t>Serve as long-term objectives that frequently involve some connection with on-time delivery or zero defects. A zero defect acceptable threshold signifies that the risk incurred from the severity component alone is in itself an unacceptable level of risk.</a:t>
            </a:r>
          </a:p>
        </p:txBody>
      </p:sp>
      <p:sp>
        <p:nvSpPr>
          <p:cNvPr id="10" name="TextBox 9">
            <a:extLst>
              <a:ext uri="{FF2B5EF4-FFF2-40B4-BE49-F238E27FC236}">
                <a16:creationId xmlns:a16="http://schemas.microsoft.com/office/drawing/2014/main" id="{FC96A34A-3EEC-4D85-B793-43A1BCB549A4}"/>
              </a:ext>
            </a:extLst>
          </p:cNvPr>
          <p:cNvSpPr txBox="1"/>
          <p:nvPr/>
        </p:nvSpPr>
        <p:spPr>
          <a:xfrm>
            <a:off x="5583427" y="3200522"/>
            <a:ext cx="1561519" cy="276999"/>
          </a:xfrm>
          <a:prstGeom prst="rect">
            <a:avLst/>
          </a:prstGeom>
          <a:noFill/>
        </p:spPr>
        <p:txBody>
          <a:bodyPr wrap="square" rtlCol="0">
            <a:spAutoFit/>
          </a:bodyPr>
          <a:lstStyle/>
          <a:p>
            <a:r>
              <a:rPr lang="en-US" sz="1200" dirty="0"/>
              <a:t>.</a:t>
            </a:r>
          </a:p>
        </p:txBody>
      </p:sp>
      <p:sp>
        <p:nvSpPr>
          <p:cNvPr id="21" name="TextBox 20">
            <a:extLst>
              <a:ext uri="{FF2B5EF4-FFF2-40B4-BE49-F238E27FC236}">
                <a16:creationId xmlns:a16="http://schemas.microsoft.com/office/drawing/2014/main" id="{48AC2FF2-D46E-4FC6-8258-AC39154CDDB1}"/>
              </a:ext>
            </a:extLst>
          </p:cNvPr>
          <p:cNvSpPr txBox="1"/>
          <p:nvPr/>
        </p:nvSpPr>
        <p:spPr>
          <a:xfrm>
            <a:off x="2883877" y="126609"/>
            <a:ext cx="7116893" cy="369332"/>
          </a:xfrm>
          <a:prstGeom prst="rect">
            <a:avLst/>
          </a:prstGeom>
          <a:noFill/>
        </p:spPr>
        <p:txBody>
          <a:bodyPr wrap="square" rtlCol="0">
            <a:spAutoFit/>
          </a:bodyPr>
          <a:lstStyle/>
          <a:p>
            <a:r>
              <a:rPr lang="en-US" dirty="0">
                <a:latin typeface="Lucida Calligraphy" panose="03010101010101010101" pitchFamily="66" charset="0"/>
              </a:rPr>
              <a:t>Anything that can be counted can be accounted for</a:t>
            </a:r>
          </a:p>
        </p:txBody>
      </p:sp>
      <p:sp>
        <p:nvSpPr>
          <p:cNvPr id="23" name="Rectangle 22">
            <a:extLst>
              <a:ext uri="{FF2B5EF4-FFF2-40B4-BE49-F238E27FC236}">
                <a16:creationId xmlns:a16="http://schemas.microsoft.com/office/drawing/2014/main" id="{FDDC8250-CCB4-4DA9-9921-097BCCAFBEF1}"/>
              </a:ext>
            </a:extLst>
          </p:cNvPr>
          <p:cNvSpPr/>
          <p:nvPr/>
        </p:nvSpPr>
        <p:spPr>
          <a:xfrm>
            <a:off x="4003727" y="855624"/>
            <a:ext cx="5840031" cy="1004186"/>
          </a:xfrm>
          <a:prstGeom prst="rect">
            <a:avLst/>
          </a:prstGeom>
        </p:spPr>
        <p:txBody>
          <a:bodyPr wrap="square">
            <a:spAutoFit/>
          </a:bodyPr>
          <a:lstStyle/>
          <a:p>
            <a:pPr algn="ctr">
              <a:lnSpc>
                <a:spcPct val="107000"/>
              </a:lnSpc>
            </a:pPr>
            <a:r>
              <a:rPr lang="en-US" sz="1400" b="1" dirty="0">
                <a:latin typeface="Calibri" panose="020F0502020204030204" pitchFamily="34" charset="0"/>
                <a:ea typeface="Calibri" panose="020F0502020204030204" pitchFamily="34" charset="0"/>
                <a:cs typeface="Calibri" panose="020F0502020204030204" pitchFamily="34" charset="0"/>
              </a:rPr>
              <a:t>Excerpt from the Quality Policy</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Calibri" panose="020F0502020204030204" pitchFamily="34" charset="0"/>
                <a:ea typeface="Calibri" panose="020F0502020204030204" pitchFamily="34" charset="0"/>
                <a:cs typeface="Calibri" panose="020F0502020204030204" pitchFamily="34" charset="0"/>
              </a:rPr>
              <a:t>The Cape Clinic Hospital Laboratory is committed to enhancing patient safety through the provision of consistently high-quality laboratory services which provide accurate, reliable and timely results.</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4" name="Table 23">
            <a:extLst>
              <a:ext uri="{FF2B5EF4-FFF2-40B4-BE49-F238E27FC236}">
                <a16:creationId xmlns:a16="http://schemas.microsoft.com/office/drawing/2014/main" id="{3D506762-9A0E-4DAF-88F0-86C084DA9C50}"/>
              </a:ext>
            </a:extLst>
          </p:cNvPr>
          <p:cNvGraphicFramePr>
            <a:graphicFrameLocks noGrp="1"/>
          </p:cNvGraphicFramePr>
          <p:nvPr>
            <p:extLst>
              <p:ext uri="{D42A27DB-BD31-4B8C-83A1-F6EECF244321}">
                <p14:modId xmlns:p14="http://schemas.microsoft.com/office/powerpoint/2010/main" val="1343607265"/>
              </p:ext>
            </p:extLst>
          </p:nvPr>
        </p:nvGraphicFramePr>
        <p:xfrm>
          <a:off x="4604903" y="2083891"/>
          <a:ext cx="5238855" cy="4754885"/>
        </p:xfrm>
        <a:graphic>
          <a:graphicData uri="http://schemas.openxmlformats.org/drawingml/2006/table">
            <a:tbl>
              <a:tblPr firstRow="1" firstCol="1" bandRow="1"/>
              <a:tblGrid>
                <a:gridCol w="1071465">
                  <a:extLst>
                    <a:ext uri="{9D8B030D-6E8A-4147-A177-3AD203B41FA5}">
                      <a16:colId xmlns:a16="http://schemas.microsoft.com/office/drawing/2014/main" val="1069556716"/>
                    </a:ext>
                  </a:extLst>
                </a:gridCol>
                <a:gridCol w="1071465">
                  <a:extLst>
                    <a:ext uri="{9D8B030D-6E8A-4147-A177-3AD203B41FA5}">
                      <a16:colId xmlns:a16="http://schemas.microsoft.com/office/drawing/2014/main" val="750954155"/>
                    </a:ext>
                  </a:extLst>
                </a:gridCol>
                <a:gridCol w="795986">
                  <a:extLst>
                    <a:ext uri="{9D8B030D-6E8A-4147-A177-3AD203B41FA5}">
                      <a16:colId xmlns:a16="http://schemas.microsoft.com/office/drawing/2014/main" val="343962348"/>
                    </a:ext>
                  </a:extLst>
                </a:gridCol>
                <a:gridCol w="795986">
                  <a:extLst>
                    <a:ext uri="{9D8B030D-6E8A-4147-A177-3AD203B41FA5}">
                      <a16:colId xmlns:a16="http://schemas.microsoft.com/office/drawing/2014/main" val="87943399"/>
                    </a:ext>
                  </a:extLst>
                </a:gridCol>
                <a:gridCol w="766488">
                  <a:extLst>
                    <a:ext uri="{9D8B030D-6E8A-4147-A177-3AD203B41FA5}">
                      <a16:colId xmlns:a16="http://schemas.microsoft.com/office/drawing/2014/main" val="3551531403"/>
                    </a:ext>
                  </a:extLst>
                </a:gridCol>
                <a:gridCol w="737465">
                  <a:extLst>
                    <a:ext uri="{9D8B030D-6E8A-4147-A177-3AD203B41FA5}">
                      <a16:colId xmlns:a16="http://schemas.microsoft.com/office/drawing/2014/main" val="1497597684"/>
                    </a:ext>
                  </a:extLst>
                </a:gridCol>
              </a:tblGrid>
              <a:tr h="580076">
                <a:tc>
                  <a:txBody>
                    <a:bodyPr/>
                    <a:lstStyle/>
                    <a:p>
                      <a:pPr marL="0" marR="0">
                        <a:lnSpc>
                          <a:spcPct val="107000"/>
                        </a:lnSpc>
                        <a:spcBef>
                          <a:spcPts val="0"/>
                        </a:spcBef>
                        <a:spcAft>
                          <a:spcPts val="0"/>
                        </a:spcAft>
                      </a:pPr>
                      <a:r>
                        <a:rPr lang="en-US" sz="800" b="1" dirty="0">
                          <a:effectLst/>
                          <a:latin typeface="Calibri" panose="020F0502020204030204" pitchFamily="34" charset="0"/>
                          <a:ea typeface="Calibri" panose="020F0502020204030204" pitchFamily="34" charset="0"/>
                          <a:cs typeface="Calibri" panose="020F0502020204030204" pitchFamily="34" charset="0"/>
                        </a:rPr>
                        <a:t>Quality Policy</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800" b="1" dirty="0">
                          <a:effectLst/>
                          <a:latin typeface="Calibri" panose="020F0502020204030204" pitchFamily="34" charset="0"/>
                          <a:ea typeface="Calibri" panose="020F0502020204030204" pitchFamily="34" charset="0"/>
                          <a:cs typeface="Calibri" panose="020F0502020204030204" pitchFamily="34" charset="0"/>
                        </a:rPr>
                        <a:t>Area</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384" marR="513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b="1" dirty="0">
                          <a:effectLst/>
                          <a:latin typeface="Calibri" panose="020F0502020204030204" pitchFamily="34" charset="0"/>
                          <a:ea typeface="Calibri" panose="020F0502020204030204" pitchFamily="34" charset="0"/>
                          <a:cs typeface="Calibri" panose="020F0502020204030204" pitchFamily="34" charset="0"/>
                        </a:rPr>
                        <a:t>Quality Objective</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Calibri" panose="020F0502020204030204" pitchFamily="34" charset="0"/>
                        </a:rPr>
                        <a:t>(QO)</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384" marR="513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b="1" dirty="0">
                          <a:effectLst/>
                          <a:latin typeface="Calibri" panose="020F0502020204030204" pitchFamily="34" charset="0"/>
                          <a:ea typeface="Calibri" panose="020F0502020204030204" pitchFamily="34" charset="0"/>
                          <a:cs typeface="Calibri" panose="020F0502020204030204" pitchFamily="34" charset="0"/>
                        </a:rPr>
                        <a:t>Path of Workflow Phase </a:t>
                      </a:r>
                      <a:r>
                        <a:rPr lang="en-US" sz="800" dirty="0">
                          <a:effectLst/>
                          <a:latin typeface="Calibri" panose="020F0502020204030204" pitchFamily="34" charset="0"/>
                          <a:ea typeface="Calibri" panose="020F0502020204030204" pitchFamily="34" charset="0"/>
                          <a:cs typeface="Calibri" panose="020F0502020204030204" pitchFamily="34" charset="0"/>
                        </a:rPr>
                        <a:t>(PoW)</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384" marR="513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b="1" dirty="0">
                          <a:effectLst/>
                          <a:latin typeface="Calibri" panose="020F0502020204030204" pitchFamily="34" charset="0"/>
                          <a:ea typeface="Calibri" panose="020F0502020204030204" pitchFamily="34" charset="0"/>
                          <a:cs typeface="Calibri" panose="020F0502020204030204" pitchFamily="34" charset="0"/>
                        </a:rPr>
                        <a:t>Metric </a:t>
                      </a:r>
                      <a:r>
                        <a:rPr lang="en-US" sz="800" dirty="0">
                          <a:effectLst/>
                          <a:latin typeface="Calibri" panose="020F0502020204030204" pitchFamily="34" charset="0"/>
                          <a:ea typeface="Calibri" panose="020F0502020204030204" pitchFamily="34" charset="0"/>
                          <a:cs typeface="Calibri" panose="020F0502020204030204" pitchFamily="34" charset="0"/>
                        </a:rPr>
                        <a:t>(measurable component of the QO)</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384" marR="513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b="1" dirty="0">
                          <a:effectLst/>
                          <a:latin typeface="Calibri" panose="020F0502020204030204" pitchFamily="34" charset="0"/>
                          <a:ea typeface="Calibri" panose="020F0502020204030204" pitchFamily="34" charset="0"/>
                          <a:cs typeface="Calibri" panose="020F0502020204030204" pitchFamily="34" charset="0"/>
                        </a:rPr>
                        <a:t>Acceptable Threshold</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384" marR="513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b="1" dirty="0">
                          <a:effectLst/>
                          <a:latin typeface="Calibri" panose="020F0502020204030204" pitchFamily="34" charset="0"/>
                          <a:ea typeface="Calibri" panose="020F0502020204030204" pitchFamily="34" charset="0"/>
                          <a:cs typeface="Calibri" panose="020F0502020204030204" pitchFamily="34" charset="0"/>
                        </a:rPr>
                        <a:t>Current Standing</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384" marR="513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2499161"/>
                  </a:ext>
                </a:extLst>
              </a:tr>
              <a:tr h="286802">
                <a:tc rowSpan="12">
                  <a:txBody>
                    <a:bodyPr/>
                    <a:lstStyle/>
                    <a:p>
                      <a:pPr marL="0" marR="0">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Calibri" panose="020F0502020204030204" pitchFamily="34" charset="0"/>
                        </a:rPr>
                        <a:t>Patient Safety</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93233" marR="93233" marT="46617" marB="4661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Calibri" panose="020F0502020204030204" pitchFamily="34" charset="0"/>
                        </a:rPr>
                        <a:t>Completely and accurately identify patients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93233" marR="93233" marT="46617" marB="4661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Calibri" panose="020F0502020204030204" pitchFamily="34" charset="0"/>
                        </a:rPr>
                        <a:t>Pre-exam</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Calibri" panose="020F0502020204030204" pitchFamily="34" charset="0"/>
                        </a:rPr>
                        <a:t>PoW</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93233" marR="93233" marT="46617" marB="4661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Calibri" panose="020F0502020204030204" pitchFamily="34" charset="0"/>
                        </a:rPr>
                        <a:t>Rejection Rate</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384" marR="513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Calibri" panose="020F0502020204030204" pitchFamily="34" charset="0"/>
                        </a:rPr>
                        <a:t>&lt; 100/month</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384" marR="513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Calibri" panose="020F0502020204030204" pitchFamily="34" charset="0"/>
                        </a:rPr>
                        <a:t>Meets threshold</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384" marR="513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515724323"/>
                  </a:ext>
                </a:extLst>
              </a:tr>
              <a:tr h="286802">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Calibri" panose="020F0502020204030204" pitchFamily="34" charset="0"/>
                        </a:rPr>
                        <a:t>Patient ID Events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384" marR="513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Calibri" panose="020F0502020204030204" pitchFamily="34" charset="0"/>
                        </a:rPr>
                        <a:t>Zero- no occurrence</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384" marR="513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Calibri" panose="020F0502020204030204" pitchFamily="34" charset="0"/>
                        </a:rPr>
                        <a:t>Meets threshold</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384" marR="513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344380841"/>
                  </a:ext>
                </a:extLst>
              </a:tr>
              <a:tr h="286802">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Calibri" panose="020F0502020204030204" pitchFamily="34" charset="0"/>
                        </a:rPr>
                        <a:t>Test Order Accuracy</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384" marR="513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Calibri" panose="020F0502020204030204" pitchFamily="34" charset="0"/>
                        </a:rPr>
                        <a:t>&lt; 5/month</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384" marR="513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Calibri" panose="020F0502020204030204" pitchFamily="34" charset="0"/>
                        </a:rPr>
                        <a:t>Exceeds threshold</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384" marR="513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715445711"/>
                  </a:ext>
                </a:extLst>
              </a:tr>
              <a:tr h="433439">
                <a:tc vMerge="1">
                  <a:txBody>
                    <a:bodyPr/>
                    <a:lstStyle/>
                    <a:p>
                      <a:endParaRPr lang="en-US"/>
                    </a:p>
                  </a:txBody>
                  <a:tcPr/>
                </a:tc>
                <a:tc rowSpan="3">
                  <a:txBody>
                    <a:bodyPr/>
                    <a:lstStyle/>
                    <a:p>
                      <a:pPr marL="0" marR="0">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Calibri" panose="020F0502020204030204" pitchFamily="34" charset="0"/>
                        </a:rPr>
                        <a:t>Completely and accurately identify specimens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93233" marR="93233" marT="46617" marB="4661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Calibri" panose="020F0502020204030204" pitchFamily="34" charset="0"/>
                        </a:rPr>
                        <a:t>Pre-exam</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Calibri" panose="020F0502020204030204" pitchFamily="34" charset="0"/>
                        </a:rPr>
                        <a:t>PoW</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93233" marR="93233" marT="46617" marB="4661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Calibri" panose="020F0502020204030204" pitchFamily="34" charset="0"/>
                        </a:rPr>
                        <a:t>Requisition Completion</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384" marR="513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Calibri" panose="020F0502020204030204" pitchFamily="34" charset="0"/>
                        </a:rPr>
                        <a:t>&lt; 10/month</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Calibri" panose="020F0502020204030204" pitchFamily="34" charset="0"/>
                        </a:rPr>
                        <a:t>unacceptable</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384" marR="513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Calibri" panose="020F0502020204030204" pitchFamily="34" charset="0"/>
                        </a:rPr>
                        <a:t>Room For Improvement</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Calibri" panose="020F0502020204030204" pitchFamily="34" charset="0"/>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384" marR="513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91742916"/>
                  </a:ext>
                </a:extLst>
              </a:tr>
              <a:tr h="433439">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Calibri" panose="020F0502020204030204" pitchFamily="34" charset="0"/>
                        </a:rPr>
                        <a:t>Specimen Identification Events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384" marR="513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Calibri" panose="020F0502020204030204" pitchFamily="34" charset="0"/>
                        </a:rPr>
                        <a:t>Zero- no occurrence</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384" marR="513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Calibri" panose="020F0502020204030204" pitchFamily="34" charset="0"/>
                        </a:rPr>
                        <a:t>Meets threshold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384" marR="513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988299555"/>
                  </a:ext>
                </a:extLst>
              </a:tr>
              <a:tr h="286802">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Calibri" panose="020F0502020204030204" pitchFamily="34" charset="0"/>
                        </a:rPr>
                        <a:t>Rejection Rates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384" marR="513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Calibri" panose="020F0502020204030204" pitchFamily="34" charset="0"/>
                        </a:rPr>
                        <a:t>&lt; 100/month</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384" marR="513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Calibri" panose="020F0502020204030204" pitchFamily="34" charset="0"/>
                        </a:rPr>
                        <a:t>Meets threshold</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384" marR="513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827970315"/>
                  </a:ext>
                </a:extLst>
              </a:tr>
              <a:tr h="433439">
                <a:tc vMerge="1">
                  <a:txBody>
                    <a:bodyPr/>
                    <a:lstStyle/>
                    <a:p>
                      <a:endParaRPr lang="en-US"/>
                    </a:p>
                  </a:txBody>
                  <a:tcPr/>
                </a:tc>
                <a:tc>
                  <a:txBody>
                    <a:bodyPr/>
                    <a:lstStyle/>
                    <a:p>
                      <a:pPr marL="0" marR="0">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Calibri" panose="020F0502020204030204" pitchFamily="34" charset="0"/>
                        </a:rPr>
                        <a:t>Perform satisfactorily on all PT/EQA exams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384" marR="513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Calibri" panose="020F0502020204030204" pitchFamily="34" charset="0"/>
                        </a:rPr>
                        <a:t>Exam</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384" marR="513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Calibri" panose="020F0502020204030204" pitchFamily="34" charset="0"/>
                        </a:rPr>
                        <a:t>PT Review /Failure and Trending</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384" marR="513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Calibri" panose="020F0502020204030204" pitchFamily="34" charset="0"/>
                        </a:rPr>
                        <a:t>Zero- no occurrence</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384" marR="513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Calibri" panose="020F0502020204030204" pitchFamily="34" charset="0"/>
                        </a:rPr>
                        <a:t>Exceeds threshold</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384" marR="513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007894986"/>
                  </a:ext>
                </a:extLst>
              </a:tr>
              <a:tr h="286802">
                <a:tc vMerge="1">
                  <a:txBody>
                    <a:bodyPr/>
                    <a:lstStyle/>
                    <a:p>
                      <a:endParaRPr lang="en-US"/>
                    </a:p>
                  </a:txBody>
                  <a:tcPr/>
                </a:tc>
                <a:tc rowSpan="4">
                  <a:txBody>
                    <a:bodyPr/>
                    <a:lstStyle/>
                    <a:p>
                      <a:pPr marL="0" marR="0">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Calibri" panose="020F0502020204030204" pitchFamily="34" charset="0"/>
                        </a:rPr>
                        <a:t>Perform all necessary QC measures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93233" marR="93233" marT="46617" marB="4661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0" marR="0">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Calibri" panose="020F0502020204030204" pitchFamily="34" charset="0"/>
                        </a:rPr>
                        <a:t>Exam</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93233" marR="93233" marT="46617" marB="4661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Calibri" panose="020F0502020204030204" pitchFamily="34" charset="0"/>
                        </a:rPr>
                        <a:t>QC Review and Trending</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384" marR="513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marL="0" marR="0">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Calibri" panose="020F0502020204030204" pitchFamily="34" charset="0"/>
                        </a:rPr>
                        <a:t>And so forth</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93233" marR="93233" marT="46617" marB="4661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marL="0" marR="0">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Calibri" panose="020F0502020204030204" pitchFamily="34" charset="0"/>
                        </a:rPr>
                        <a:t>And so forth</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93233" marR="93233" marT="46617" marB="4661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204967"/>
                  </a:ext>
                </a:extLst>
              </a:tr>
              <a:tr h="286802">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Calibri" panose="020F0502020204030204" pitchFamily="34" charset="0"/>
                        </a:rPr>
                        <a:t>Equipment Maintenance</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384" marR="513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377417567"/>
                  </a:ext>
                </a:extLst>
              </a:tr>
              <a:tr h="286802">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Calibri" panose="020F0502020204030204" pitchFamily="34" charset="0"/>
                        </a:rPr>
                        <a:t>Calibration Events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384" marR="513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153759868"/>
                  </a:ext>
                </a:extLst>
              </a:tr>
              <a:tr h="286802">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Calibri" panose="020F0502020204030204" pitchFamily="34" charset="0"/>
                        </a:rPr>
                        <a:t>Analytical Error Events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384" marR="513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934007266"/>
                  </a:ext>
                </a:extLst>
              </a:tr>
              <a:tr h="580076">
                <a:tc vMerge="1">
                  <a:txBody>
                    <a:bodyPr/>
                    <a:lstStyle/>
                    <a:p>
                      <a:endParaRPr lang="en-US"/>
                    </a:p>
                  </a:txBody>
                  <a:tcPr/>
                </a:tc>
                <a:tc>
                  <a:txBody>
                    <a:bodyPr/>
                    <a:lstStyle/>
                    <a:p>
                      <a:pPr marL="0" marR="0">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Calibri" panose="020F0502020204030204" pitchFamily="34" charset="0"/>
                        </a:rPr>
                        <a:t>Communicate all critical results appropriately and in a timely manner</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384" marR="513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Calibri" panose="020F0502020204030204" pitchFamily="34" charset="0"/>
                        </a:rPr>
                        <a:t>Post-exam</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384" marR="513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Calibri" panose="020F0502020204030204" pitchFamily="34" charset="0"/>
                        </a:rPr>
                        <a:t>Critical Reporting TAT</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384" marR="513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607829929"/>
                  </a:ext>
                </a:extLst>
              </a:tr>
            </a:tbl>
          </a:graphicData>
        </a:graphic>
      </p:graphicFrame>
      <p:sp>
        <p:nvSpPr>
          <p:cNvPr id="25" name="Rectangle 24">
            <a:extLst>
              <a:ext uri="{FF2B5EF4-FFF2-40B4-BE49-F238E27FC236}">
                <a16:creationId xmlns:a16="http://schemas.microsoft.com/office/drawing/2014/main" id="{F7D868DF-1D69-4A89-8A1B-20E583CD28BF}"/>
              </a:ext>
            </a:extLst>
          </p:cNvPr>
          <p:cNvSpPr/>
          <p:nvPr/>
        </p:nvSpPr>
        <p:spPr>
          <a:xfrm>
            <a:off x="5583427" y="1809168"/>
            <a:ext cx="3663119" cy="312650"/>
          </a:xfrm>
          <a:prstGeom prst="rect">
            <a:avLst/>
          </a:prstGeom>
        </p:spPr>
        <p:txBody>
          <a:bodyPr wrap="none">
            <a:spAutoFit/>
          </a:bodyPr>
          <a:lstStyle/>
          <a:p>
            <a:pPr>
              <a:lnSpc>
                <a:spcPct val="107000"/>
              </a:lnSpc>
              <a:spcAft>
                <a:spcPts val="800"/>
              </a:spcAft>
            </a:pPr>
            <a:r>
              <a:rPr lang="en-US" sz="1400" b="1" dirty="0">
                <a:latin typeface="Calibri" panose="020F0502020204030204" pitchFamily="34" charset="0"/>
                <a:ea typeface="Calibri" panose="020F0502020204030204" pitchFamily="34" charset="0"/>
                <a:cs typeface="Times New Roman" panose="02020603050405020304" pitchFamily="18" charset="0"/>
              </a:rPr>
              <a:t>Evidence the Quality Policy is being supported.</a:t>
            </a:r>
            <a:endParaRPr lang="en-US"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6" name="Rectangle 25">
            <a:extLst>
              <a:ext uri="{FF2B5EF4-FFF2-40B4-BE49-F238E27FC236}">
                <a16:creationId xmlns:a16="http://schemas.microsoft.com/office/drawing/2014/main" id="{E0CB9417-BCC5-4DCD-96A9-B203FE412688}"/>
              </a:ext>
            </a:extLst>
          </p:cNvPr>
          <p:cNvSpPr/>
          <p:nvPr/>
        </p:nvSpPr>
        <p:spPr>
          <a:xfrm>
            <a:off x="51349" y="3799752"/>
            <a:ext cx="4570670" cy="3093154"/>
          </a:xfrm>
          <a:prstGeom prst="rect">
            <a:avLst/>
          </a:prstGeom>
        </p:spPr>
        <p:txBody>
          <a:bodyPr wrap="square">
            <a:spAutoFit/>
          </a:bodyPr>
          <a:lstStyle/>
          <a:p>
            <a:r>
              <a:rPr lang="en-US" sz="1300" dirty="0">
                <a:latin typeface="Calibri" panose="020F0502020204030204" pitchFamily="34" charset="0"/>
                <a:ea typeface="Times New Roman" panose="02020603050405020304" pitchFamily="18" charset="0"/>
              </a:rPr>
              <a:t>Translate the quality policy into objectives and then into metrics. Consider the objectives as the things the laboratory needs to do to achieve each element of the quality policy and the metrics are the measures that will tell the laboratory whether the organization has been successful or not. </a:t>
            </a:r>
          </a:p>
          <a:p>
            <a:r>
              <a:rPr lang="en-US" sz="1300" dirty="0">
                <a:latin typeface="Calibri" panose="020F0502020204030204" pitchFamily="34" charset="0"/>
                <a:ea typeface="Times New Roman" panose="02020603050405020304" pitchFamily="18" charset="0"/>
              </a:rPr>
              <a:t>Objectives should be measurable and periodically monitored to demonstrate continual improvement in the interest of patient care.   </a:t>
            </a:r>
          </a:p>
          <a:p>
            <a:r>
              <a:rPr lang="en-US" sz="1300" dirty="0">
                <a:latin typeface="Calibri" panose="020F0502020204030204" pitchFamily="34" charset="0"/>
                <a:ea typeface="Times New Roman" panose="02020603050405020304" pitchFamily="18" charset="0"/>
              </a:rPr>
              <a:t>Measurable objectives help communicate organizational direction and drive improvements.  THESE are what employees really need to understand from the Quality Policy; the objectives that apply to them. They must understand that management is targeting key areas and will hold the competent employee responsible for performing the task correctly as reflected in the measurements collected and analyzed.</a:t>
            </a:r>
          </a:p>
        </p:txBody>
      </p:sp>
      <p:sp>
        <p:nvSpPr>
          <p:cNvPr id="28" name="Rectangle 27">
            <a:extLst>
              <a:ext uri="{FF2B5EF4-FFF2-40B4-BE49-F238E27FC236}">
                <a16:creationId xmlns:a16="http://schemas.microsoft.com/office/drawing/2014/main" id="{A2AF59C1-CF26-41CB-9BAE-0058F1F6C11F}"/>
              </a:ext>
            </a:extLst>
          </p:cNvPr>
          <p:cNvSpPr/>
          <p:nvPr/>
        </p:nvSpPr>
        <p:spPr>
          <a:xfrm>
            <a:off x="576780" y="443721"/>
            <a:ext cx="9423990" cy="292388"/>
          </a:xfrm>
          <a:prstGeom prst="rect">
            <a:avLst/>
          </a:prstGeom>
        </p:spPr>
        <p:txBody>
          <a:bodyPr wrap="none">
            <a:spAutoFit/>
          </a:bodyPr>
          <a:lstStyle/>
          <a:p>
            <a:r>
              <a:rPr lang="en-US" sz="1300" b="1" dirty="0">
                <a:latin typeface="Arial Black" panose="020B0A04020102020204" pitchFamily="34" charset="0"/>
                <a:ea typeface="Calibri" panose="020F0502020204030204" pitchFamily="34" charset="0"/>
              </a:rPr>
              <a:t>Objectives - These are the measurable goals that truly indicate success or failure as an organization.</a:t>
            </a:r>
            <a:endParaRPr lang="en-US" sz="1300" b="1" dirty="0">
              <a:latin typeface="Arial Black" panose="020B0A04020102020204" pitchFamily="34" charset="0"/>
            </a:endParaRPr>
          </a:p>
        </p:txBody>
      </p:sp>
      <p:sp>
        <p:nvSpPr>
          <p:cNvPr id="29" name="TextBox 28">
            <a:extLst>
              <a:ext uri="{FF2B5EF4-FFF2-40B4-BE49-F238E27FC236}">
                <a16:creationId xmlns:a16="http://schemas.microsoft.com/office/drawing/2014/main" id="{FA4FABEE-F947-40D5-9966-48CF37E6AFEF}"/>
              </a:ext>
            </a:extLst>
          </p:cNvPr>
          <p:cNvSpPr txBox="1"/>
          <p:nvPr/>
        </p:nvSpPr>
        <p:spPr>
          <a:xfrm>
            <a:off x="0" y="-29922"/>
            <a:ext cx="3052496" cy="369332"/>
          </a:xfrm>
          <a:prstGeom prst="rect">
            <a:avLst/>
          </a:prstGeom>
          <a:noFill/>
        </p:spPr>
        <p:txBody>
          <a:bodyPr wrap="square" rtlCol="0">
            <a:spAutoFit/>
          </a:bodyPr>
          <a:lstStyle/>
          <a:p>
            <a:r>
              <a:rPr lang="en-US" b="1" dirty="0"/>
              <a:t>Job Aid 3: Objectives </a:t>
            </a:r>
            <a:r>
              <a:rPr lang="en-US" b="1" baseline="30000" dirty="0"/>
              <a:t>4-85</a:t>
            </a:r>
          </a:p>
        </p:txBody>
      </p:sp>
    </p:spTree>
    <p:extLst>
      <p:ext uri="{BB962C8B-B14F-4D97-AF65-F5344CB8AC3E}">
        <p14:creationId xmlns:p14="http://schemas.microsoft.com/office/powerpoint/2010/main" val="519619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A11E9693-4D38-430C-96B6-46DE301407AC}"/>
              </a:ext>
            </a:extLst>
          </p:cNvPr>
          <p:cNvGraphicFramePr>
            <a:graphicFrameLocks noGrp="1"/>
          </p:cNvGraphicFramePr>
          <p:nvPr>
            <p:extLst>
              <p:ext uri="{D42A27DB-BD31-4B8C-83A1-F6EECF244321}">
                <p14:modId xmlns:p14="http://schemas.microsoft.com/office/powerpoint/2010/main" val="2452752960"/>
              </p:ext>
            </p:extLst>
          </p:nvPr>
        </p:nvGraphicFramePr>
        <p:xfrm>
          <a:off x="68402" y="2560320"/>
          <a:ext cx="5185769" cy="4297680"/>
        </p:xfrm>
        <a:graphic>
          <a:graphicData uri="http://schemas.openxmlformats.org/drawingml/2006/table">
            <a:tbl>
              <a:tblPr firstRow="1" bandRow="1">
                <a:tableStyleId>{ED083AE6-46FA-4A59-8FB0-9F97EB10719F}</a:tableStyleId>
              </a:tblPr>
              <a:tblGrid>
                <a:gridCol w="875027">
                  <a:extLst>
                    <a:ext uri="{9D8B030D-6E8A-4147-A177-3AD203B41FA5}">
                      <a16:colId xmlns:a16="http://schemas.microsoft.com/office/drawing/2014/main" val="3025319438"/>
                    </a:ext>
                  </a:extLst>
                </a:gridCol>
                <a:gridCol w="4310742">
                  <a:extLst>
                    <a:ext uri="{9D8B030D-6E8A-4147-A177-3AD203B41FA5}">
                      <a16:colId xmlns:a16="http://schemas.microsoft.com/office/drawing/2014/main" val="3442144971"/>
                    </a:ext>
                  </a:extLst>
                </a:gridCol>
              </a:tblGrid>
              <a:tr h="427955">
                <a:tc>
                  <a:txBody>
                    <a:bodyPr/>
                    <a:lstStyle/>
                    <a:p>
                      <a:r>
                        <a:rPr lang="en-US" sz="1400" b="0" dirty="0"/>
                        <a:t>PLAN</a:t>
                      </a:r>
                    </a:p>
                  </a:txBody>
                  <a:tcPr/>
                </a:tc>
                <a:tc>
                  <a:txBody>
                    <a:bodyPr/>
                    <a:lstStyle/>
                    <a:p>
                      <a:r>
                        <a:rPr lang="en-US" sz="1400" b="0" dirty="0"/>
                        <a:t>Laboratory creates a process for reporting critical values.  The criteria proposed to monitor effectiveness is the notification time.</a:t>
                      </a:r>
                    </a:p>
                  </a:txBody>
                  <a:tcPr/>
                </a:tc>
                <a:extLst>
                  <a:ext uri="{0D108BD9-81ED-4DB2-BD59-A6C34878D82A}">
                    <a16:rowId xmlns:a16="http://schemas.microsoft.com/office/drawing/2014/main" val="3998409357"/>
                  </a:ext>
                </a:extLst>
              </a:tr>
              <a:tr h="288700">
                <a:tc>
                  <a:txBody>
                    <a:bodyPr/>
                    <a:lstStyle/>
                    <a:p>
                      <a:r>
                        <a:rPr lang="en-US" sz="1400" dirty="0"/>
                        <a:t>DO</a:t>
                      </a:r>
                    </a:p>
                  </a:txBody>
                  <a:tcPr/>
                </a:tc>
                <a:tc>
                  <a:txBody>
                    <a:bodyPr/>
                    <a:lstStyle/>
                    <a:p>
                      <a:r>
                        <a:rPr lang="en-US" sz="1400" dirty="0"/>
                        <a:t>The process is implemented</a:t>
                      </a:r>
                    </a:p>
                  </a:txBody>
                  <a:tcPr/>
                </a:tc>
                <a:extLst>
                  <a:ext uri="{0D108BD9-81ED-4DB2-BD59-A6C34878D82A}">
                    <a16:rowId xmlns:a16="http://schemas.microsoft.com/office/drawing/2014/main" val="286569050"/>
                  </a:ext>
                </a:extLst>
              </a:tr>
              <a:tr h="835727">
                <a:tc>
                  <a:txBody>
                    <a:bodyPr/>
                    <a:lstStyle/>
                    <a:p>
                      <a:r>
                        <a:rPr lang="en-US" sz="1400" dirty="0"/>
                        <a:t>STUDY</a:t>
                      </a:r>
                    </a:p>
                  </a:txBody>
                  <a:tcPr/>
                </a:tc>
                <a:tc>
                  <a:txBody>
                    <a:bodyPr/>
                    <a:lstStyle/>
                    <a:p>
                      <a:r>
                        <a:rPr lang="en-US" sz="1400" dirty="0"/>
                        <a:t>A QI shows the median notification time has been 15 minutes (i.e. ½ were &lt; 15 minutes and ½ &gt; 15 minutes) for the last 3 months.   Laboratory management establishes an objective to improve the notification time so that 95% of the values are reported within 15 minutes.   </a:t>
                      </a:r>
                    </a:p>
                  </a:txBody>
                  <a:tcPr/>
                </a:tc>
                <a:extLst>
                  <a:ext uri="{0D108BD9-81ED-4DB2-BD59-A6C34878D82A}">
                    <a16:rowId xmlns:a16="http://schemas.microsoft.com/office/drawing/2014/main" val="2214416406"/>
                  </a:ext>
                </a:extLst>
              </a:tr>
              <a:tr h="262207">
                <a:tc>
                  <a:txBody>
                    <a:bodyPr/>
                    <a:lstStyle/>
                    <a:p>
                      <a:r>
                        <a:rPr lang="en-US" sz="1400" dirty="0"/>
                        <a:t>ACT</a:t>
                      </a:r>
                    </a:p>
                  </a:txBody>
                  <a:tcPr/>
                </a:tc>
                <a:tc>
                  <a:txBody>
                    <a:bodyPr/>
                    <a:lstStyle/>
                    <a:p>
                      <a:r>
                        <a:rPr lang="en-US" sz="1400" dirty="0"/>
                        <a:t>Action is taken to achieve objectives, and the process is improved.</a:t>
                      </a:r>
                    </a:p>
                  </a:txBody>
                  <a:tcPr/>
                </a:tc>
                <a:extLst>
                  <a:ext uri="{0D108BD9-81ED-4DB2-BD59-A6C34878D82A}">
                    <a16:rowId xmlns:a16="http://schemas.microsoft.com/office/drawing/2014/main" val="1558509005"/>
                  </a:ext>
                </a:extLst>
              </a:tr>
              <a:tr h="941502">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After achieving sustainability, the laboratory incorporates the notification criteria of </a:t>
                      </a:r>
                      <a:r>
                        <a:rPr lang="en-US" sz="1400" i="1" dirty="0"/>
                        <a:t>within 15 minutes. </a:t>
                      </a:r>
                      <a:r>
                        <a:rPr kumimoji="0" lang="en-US" sz="1400" b="0" i="0" u="none" strike="noStrike" kern="1200" cap="none" spc="0" normalizeH="0" baseline="0" noProof="0" dirty="0">
                          <a:ln>
                            <a:noFill/>
                          </a:ln>
                          <a:solidFill>
                            <a:prstClr val="black"/>
                          </a:solidFill>
                          <a:effectLst/>
                          <a:uLnTx/>
                          <a:uFillTx/>
                          <a:latin typeface="+mn-lt"/>
                          <a:ea typeface="+mn-ea"/>
                          <a:cs typeface="+mn-cs"/>
                        </a:rPr>
                        <a:t>The laboratory director approves the revised procedure stating a maximum of a 15 minute notification time.  The revised procedure is implemented.  The internal audit CHECKS conformance. The objective does not go away, it just transitions into a quality requirement. </a:t>
                      </a:r>
                    </a:p>
                  </a:txBody>
                  <a:tcPr/>
                </a:tc>
                <a:tc hMerge="1">
                  <a:txBody>
                    <a:bodyPr/>
                    <a:lstStyle/>
                    <a:p>
                      <a:endParaRPr lang="en-US" sz="1200" i="1" dirty="0"/>
                    </a:p>
                  </a:txBody>
                  <a:tcPr/>
                </a:tc>
                <a:extLst>
                  <a:ext uri="{0D108BD9-81ED-4DB2-BD59-A6C34878D82A}">
                    <a16:rowId xmlns:a16="http://schemas.microsoft.com/office/drawing/2014/main" val="3250632982"/>
                  </a:ext>
                </a:extLst>
              </a:tr>
            </a:tbl>
          </a:graphicData>
        </a:graphic>
      </p:graphicFrame>
      <p:sp>
        <p:nvSpPr>
          <p:cNvPr id="10" name="TextBox 9">
            <a:extLst>
              <a:ext uri="{FF2B5EF4-FFF2-40B4-BE49-F238E27FC236}">
                <a16:creationId xmlns:a16="http://schemas.microsoft.com/office/drawing/2014/main" id="{FC96A34A-3EEC-4D85-B793-43A1BCB549A4}"/>
              </a:ext>
            </a:extLst>
          </p:cNvPr>
          <p:cNvSpPr txBox="1"/>
          <p:nvPr/>
        </p:nvSpPr>
        <p:spPr>
          <a:xfrm>
            <a:off x="5583427" y="3200522"/>
            <a:ext cx="1561519" cy="276999"/>
          </a:xfrm>
          <a:prstGeom prst="rect">
            <a:avLst/>
          </a:prstGeom>
          <a:noFill/>
        </p:spPr>
        <p:txBody>
          <a:bodyPr wrap="square" rtlCol="0">
            <a:spAutoFit/>
          </a:bodyPr>
          <a:lstStyle/>
          <a:p>
            <a:r>
              <a:rPr lang="en-US" sz="1200" dirty="0"/>
              <a:t>.</a:t>
            </a:r>
          </a:p>
        </p:txBody>
      </p:sp>
      <p:pic>
        <p:nvPicPr>
          <p:cNvPr id="16" name="Picture 15" descr="$_Activity Slides_Quality Management System (1-06) - PowerPoint">
            <a:extLst>
              <a:ext uri="{FF2B5EF4-FFF2-40B4-BE49-F238E27FC236}">
                <a16:creationId xmlns:a16="http://schemas.microsoft.com/office/drawing/2014/main" id="{987EC1A6-54A3-4794-BB2C-BB0CE17D69D4}"/>
              </a:ext>
            </a:extLst>
          </p:cNvPr>
          <p:cNvPicPr>
            <a:picLocks noChangeAspect="1"/>
          </p:cNvPicPr>
          <p:nvPr/>
        </p:nvPicPr>
        <p:blipFill rotWithShape="1">
          <a:blip r:embed="rId2">
            <a:extLst>
              <a:ext uri="{28A0092B-C50C-407E-A947-70E740481C1C}">
                <a14:useLocalDpi xmlns:a14="http://schemas.microsoft.com/office/drawing/2010/main" val="0"/>
              </a:ext>
            </a:extLst>
          </a:blip>
          <a:srcRect l="37917" t="27644" r="14367" b="27248"/>
          <a:stretch/>
        </p:blipFill>
        <p:spPr>
          <a:xfrm>
            <a:off x="5414211" y="3171503"/>
            <a:ext cx="4491789" cy="2286000"/>
          </a:xfrm>
          <a:prstGeom prst="rect">
            <a:avLst/>
          </a:prstGeom>
        </p:spPr>
      </p:pic>
      <p:sp>
        <p:nvSpPr>
          <p:cNvPr id="17" name="Rectangle 16">
            <a:extLst>
              <a:ext uri="{FF2B5EF4-FFF2-40B4-BE49-F238E27FC236}">
                <a16:creationId xmlns:a16="http://schemas.microsoft.com/office/drawing/2014/main" id="{178A4413-9A17-4D81-9D72-40ABAD907361}"/>
              </a:ext>
            </a:extLst>
          </p:cNvPr>
          <p:cNvSpPr/>
          <p:nvPr/>
        </p:nvSpPr>
        <p:spPr>
          <a:xfrm>
            <a:off x="0" y="363051"/>
            <a:ext cx="6077243" cy="2092881"/>
          </a:xfrm>
          <a:prstGeom prst="rect">
            <a:avLst/>
          </a:prstGeom>
        </p:spPr>
        <p:txBody>
          <a:bodyPr wrap="square">
            <a:spAutoFit/>
          </a:bodyPr>
          <a:lstStyle/>
          <a:p>
            <a:pPr lvl="0"/>
            <a:r>
              <a:rPr lang="en-US" sz="1600" b="1" dirty="0">
                <a:solidFill>
                  <a:prstClr val="black"/>
                </a:solidFill>
              </a:rPr>
              <a:t>Categories of Objectives (continued)</a:t>
            </a:r>
          </a:p>
          <a:p>
            <a:pPr marL="168275" lvl="0" indent="-168275">
              <a:buFont typeface="+mj-lt"/>
              <a:buAutoNum type="arabicParenR" startAt="2"/>
            </a:pPr>
            <a:r>
              <a:rPr lang="en-US" sz="1600" b="1" dirty="0">
                <a:solidFill>
                  <a:prstClr val="black"/>
                </a:solidFill>
              </a:rPr>
              <a:t>Specific process objectives</a:t>
            </a:r>
          </a:p>
          <a:p>
            <a:pPr marL="280988" lvl="0" indent="-112713">
              <a:buFont typeface="Wingdings" panose="05000000000000000000" pitchFamily="2" charset="2"/>
              <a:buChar char="§"/>
            </a:pPr>
            <a:r>
              <a:rPr lang="en-US" sz="1400" dirty="0">
                <a:solidFill>
                  <a:prstClr val="black"/>
                </a:solidFill>
              </a:rPr>
              <a:t>Established in response to a particular situation or initiative. </a:t>
            </a:r>
          </a:p>
          <a:p>
            <a:pPr marL="280988" lvl="0" indent="-112713">
              <a:buFont typeface="Wingdings" panose="05000000000000000000" pitchFamily="2" charset="2"/>
              <a:buChar char="§"/>
            </a:pPr>
            <a:r>
              <a:rPr lang="en-US" sz="1400" dirty="0">
                <a:solidFill>
                  <a:prstClr val="black"/>
                </a:solidFill>
              </a:rPr>
              <a:t>Target a specific goal.  Once the target is achieved and proved sustainable, it is integrated into the SOPs for that process and becomes a quality requirement for compliance and confirmed during an internal audit (CHECK).</a:t>
            </a:r>
          </a:p>
          <a:p>
            <a:pPr marL="280988" lvl="0" indent="-112713">
              <a:buFont typeface="Wingdings" panose="05000000000000000000" pitchFamily="2" charset="2"/>
              <a:buChar char="§"/>
            </a:pPr>
            <a:r>
              <a:rPr lang="en-US" sz="1400" dirty="0">
                <a:solidFill>
                  <a:prstClr val="black"/>
                </a:solidFill>
              </a:rPr>
              <a:t>This type of objective is not expected to remain an objective forever as the perpetual objectives do. Instead, these specific objectives transition to criteria used to monitor effectiveness.</a:t>
            </a:r>
          </a:p>
        </p:txBody>
      </p:sp>
      <p:sp>
        <p:nvSpPr>
          <p:cNvPr id="2" name="TextBox 1">
            <a:extLst>
              <a:ext uri="{FF2B5EF4-FFF2-40B4-BE49-F238E27FC236}">
                <a16:creationId xmlns:a16="http://schemas.microsoft.com/office/drawing/2014/main" id="{29A0E2C9-7810-4BC1-9AF7-3D5501F5A939}"/>
              </a:ext>
            </a:extLst>
          </p:cNvPr>
          <p:cNvSpPr txBox="1"/>
          <p:nvPr/>
        </p:nvSpPr>
        <p:spPr>
          <a:xfrm>
            <a:off x="5586820" y="6189166"/>
            <a:ext cx="4503297" cy="646331"/>
          </a:xfrm>
          <a:prstGeom prst="rect">
            <a:avLst/>
          </a:prstGeom>
          <a:noFill/>
        </p:spPr>
        <p:txBody>
          <a:bodyPr wrap="square" rtlCol="0">
            <a:spAutoFit/>
          </a:bodyPr>
          <a:lstStyle/>
          <a:p>
            <a:r>
              <a:rPr lang="en-US" b="1" dirty="0"/>
              <a:t>Think of the measurable objective as the </a:t>
            </a:r>
            <a:r>
              <a:rPr lang="en-US" b="1" i="1" dirty="0"/>
              <a:t>measurand</a:t>
            </a:r>
            <a:r>
              <a:rPr lang="en-US" b="1" dirty="0"/>
              <a:t> of the process.</a:t>
            </a:r>
          </a:p>
        </p:txBody>
      </p:sp>
      <p:sp>
        <p:nvSpPr>
          <p:cNvPr id="3" name="Rectangle 2">
            <a:extLst>
              <a:ext uri="{FF2B5EF4-FFF2-40B4-BE49-F238E27FC236}">
                <a16:creationId xmlns:a16="http://schemas.microsoft.com/office/drawing/2014/main" id="{F9C3EB44-2E32-4E94-A045-39907D3AADFE}"/>
              </a:ext>
            </a:extLst>
          </p:cNvPr>
          <p:cNvSpPr/>
          <p:nvPr/>
        </p:nvSpPr>
        <p:spPr>
          <a:xfrm>
            <a:off x="0" y="55274"/>
            <a:ext cx="7136915" cy="292388"/>
          </a:xfrm>
          <a:prstGeom prst="rect">
            <a:avLst/>
          </a:prstGeom>
        </p:spPr>
        <p:txBody>
          <a:bodyPr wrap="square">
            <a:spAutoFit/>
          </a:bodyPr>
          <a:lstStyle/>
          <a:p>
            <a:r>
              <a:rPr lang="en-US" sz="1300" b="1" dirty="0">
                <a:latin typeface="Arial Black" panose="020B0A04020102020204" pitchFamily="34" charset="0"/>
              </a:rPr>
              <a:t>Some quality objectives should change annually after achievement.</a:t>
            </a:r>
          </a:p>
        </p:txBody>
      </p:sp>
      <p:grpSp>
        <p:nvGrpSpPr>
          <p:cNvPr id="5" name="Group 4">
            <a:extLst>
              <a:ext uri="{FF2B5EF4-FFF2-40B4-BE49-F238E27FC236}">
                <a16:creationId xmlns:a16="http://schemas.microsoft.com/office/drawing/2014/main" id="{BEA715D0-46DF-4236-ABEE-F70A65C767D5}"/>
              </a:ext>
            </a:extLst>
          </p:cNvPr>
          <p:cNvGrpSpPr/>
          <p:nvPr/>
        </p:nvGrpSpPr>
        <p:grpSpPr>
          <a:xfrm>
            <a:off x="5972616" y="191383"/>
            <a:ext cx="3864982" cy="2651760"/>
            <a:chOff x="5972616" y="191383"/>
            <a:chExt cx="3864982" cy="2651760"/>
          </a:xfrm>
        </p:grpSpPr>
        <p:pic>
          <p:nvPicPr>
            <p:cNvPr id="9" name="Picture 8">
              <a:extLst>
                <a:ext uri="{FF2B5EF4-FFF2-40B4-BE49-F238E27FC236}">
                  <a16:creationId xmlns:a16="http://schemas.microsoft.com/office/drawing/2014/main" id="{CED345AA-36CB-4371-97D2-9A37FA7BDC7A}"/>
                </a:ext>
              </a:extLst>
            </p:cNvPr>
            <p:cNvPicPr>
              <a:picLocks noChangeAspect="1"/>
            </p:cNvPicPr>
            <p:nvPr/>
          </p:nvPicPr>
          <p:blipFill>
            <a:blip r:embed="rId3"/>
            <a:stretch>
              <a:fillRect/>
            </a:stretch>
          </p:blipFill>
          <p:spPr>
            <a:xfrm>
              <a:off x="5972616" y="191383"/>
              <a:ext cx="3864982" cy="2651760"/>
            </a:xfrm>
            <a:prstGeom prst="rect">
              <a:avLst/>
            </a:prstGeom>
          </p:spPr>
        </p:pic>
        <p:sp>
          <p:nvSpPr>
            <p:cNvPr id="4" name="TextBox 3">
              <a:extLst>
                <a:ext uri="{FF2B5EF4-FFF2-40B4-BE49-F238E27FC236}">
                  <a16:creationId xmlns:a16="http://schemas.microsoft.com/office/drawing/2014/main" id="{4911658F-A38E-45E8-A719-539930029BD5}"/>
                </a:ext>
              </a:extLst>
            </p:cNvPr>
            <p:cNvSpPr txBox="1"/>
            <p:nvPr/>
          </p:nvSpPr>
          <p:spPr>
            <a:xfrm>
              <a:off x="7282323" y="1851660"/>
              <a:ext cx="630301" cy="209929"/>
            </a:xfrm>
            <a:prstGeom prst="rect">
              <a:avLst/>
            </a:prstGeom>
            <a:solidFill>
              <a:schemeClr val="bg1"/>
            </a:solidFill>
          </p:spPr>
          <p:txBody>
            <a:bodyPr wrap="none" rtlCol="0">
              <a:spAutoFit/>
            </a:bodyPr>
            <a:lstStyle/>
            <a:p>
              <a:pPr>
                <a:lnSpc>
                  <a:spcPts val="800"/>
                </a:lnSpc>
              </a:pPr>
              <a:r>
                <a:rPr lang="en-US" sz="1200" b="1" dirty="0"/>
                <a:t>Study -</a:t>
              </a:r>
            </a:p>
          </p:txBody>
        </p:sp>
      </p:grpSp>
    </p:spTree>
    <p:extLst>
      <p:ext uri="{BB962C8B-B14F-4D97-AF65-F5344CB8AC3E}">
        <p14:creationId xmlns:p14="http://schemas.microsoft.com/office/powerpoint/2010/main" val="847240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_Activity Slides_Management Review (4-79 ) - PowerPoint">
            <a:extLst>
              <a:ext uri="{FF2B5EF4-FFF2-40B4-BE49-F238E27FC236}">
                <a16:creationId xmlns:a16="http://schemas.microsoft.com/office/drawing/2014/main" id="{BE684CCA-E5AE-4BC7-9D84-E944E30356D6}"/>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34432" t="28159" r="18827" b="8155"/>
          <a:stretch/>
        </p:blipFill>
        <p:spPr>
          <a:xfrm>
            <a:off x="0" y="59519"/>
            <a:ext cx="5235527" cy="3840480"/>
          </a:xfrm>
          <a:prstGeom prst="rect">
            <a:avLst/>
          </a:prstGeom>
        </p:spPr>
      </p:pic>
      <p:sp>
        <p:nvSpPr>
          <p:cNvPr id="19" name="Rectangle 18">
            <a:extLst>
              <a:ext uri="{FF2B5EF4-FFF2-40B4-BE49-F238E27FC236}">
                <a16:creationId xmlns:a16="http://schemas.microsoft.com/office/drawing/2014/main" id="{0189E559-D05C-463C-B56B-DB827777A3F1}"/>
              </a:ext>
            </a:extLst>
          </p:cNvPr>
          <p:cNvSpPr/>
          <p:nvPr/>
        </p:nvSpPr>
        <p:spPr>
          <a:xfrm>
            <a:off x="5275482" y="4360865"/>
            <a:ext cx="4670473" cy="1384995"/>
          </a:xfrm>
          <a:prstGeom prst="rect">
            <a:avLst/>
          </a:prstGeom>
        </p:spPr>
        <p:txBody>
          <a:bodyPr wrap="square">
            <a:spAutoFit/>
          </a:bodyPr>
          <a:lstStyle/>
          <a:p>
            <a:pPr lvl="0" defTabSz="914400">
              <a:defRPr/>
            </a:pPr>
            <a:r>
              <a:rPr lang="en-US" sz="1200" dirty="0">
                <a:solidFill>
                  <a:prstClr val="black"/>
                </a:solidFill>
              </a:rPr>
              <a:t>ISO 15189 does not require SMART objectives, only measurable objectives so that progress towards a goal can be determined.   Use SMART objectives with a specific project or PDCA resulting from corrective action or preventive action (CA/PA).  Later, turn that SMART objective into a Quality Improvement Indicator and continue to monitor it until the improvement project has remained sustainable within the laboratory processes, at least 3-6 months.  </a:t>
            </a:r>
          </a:p>
        </p:txBody>
      </p:sp>
      <p:sp>
        <p:nvSpPr>
          <p:cNvPr id="20" name="Rectangle 19">
            <a:extLst>
              <a:ext uri="{FF2B5EF4-FFF2-40B4-BE49-F238E27FC236}">
                <a16:creationId xmlns:a16="http://schemas.microsoft.com/office/drawing/2014/main" id="{1A163690-9D0B-4DD5-BCB2-1577747831AB}"/>
              </a:ext>
            </a:extLst>
          </p:cNvPr>
          <p:cNvSpPr/>
          <p:nvPr/>
        </p:nvSpPr>
        <p:spPr>
          <a:xfrm>
            <a:off x="5069549" y="3688796"/>
            <a:ext cx="4836451" cy="738664"/>
          </a:xfrm>
          <a:prstGeom prst="rect">
            <a:avLst/>
          </a:prstGeom>
        </p:spPr>
        <p:txBody>
          <a:bodyPr wrap="square">
            <a:spAutoFit/>
          </a:bodyPr>
          <a:lstStyle/>
          <a:p>
            <a:pPr lvl="0"/>
            <a:r>
              <a:rPr lang="en-US" sz="1400" b="1" dirty="0">
                <a:solidFill>
                  <a:prstClr val="black"/>
                </a:solidFill>
              </a:rPr>
              <a:t>ISO 15189 4.1.2.4 Quality objectives and planning </a:t>
            </a:r>
          </a:p>
          <a:p>
            <a:pPr lvl="0"/>
            <a:r>
              <a:rPr lang="en-US" sz="1400" i="1" dirty="0">
                <a:solidFill>
                  <a:prstClr val="black"/>
                </a:solidFill>
              </a:rPr>
              <a:t>The quality objectives shall be measurable and consistent with the quality policy. </a:t>
            </a:r>
            <a:endParaRPr lang="en-US" sz="1400" dirty="0"/>
          </a:p>
        </p:txBody>
      </p:sp>
      <p:graphicFrame>
        <p:nvGraphicFramePr>
          <p:cNvPr id="21" name="Table 20">
            <a:extLst>
              <a:ext uri="{FF2B5EF4-FFF2-40B4-BE49-F238E27FC236}">
                <a16:creationId xmlns:a16="http://schemas.microsoft.com/office/drawing/2014/main" id="{9DB3A6BA-6E84-4619-A216-DD9D9C4EF750}"/>
              </a:ext>
            </a:extLst>
          </p:cNvPr>
          <p:cNvGraphicFramePr>
            <a:graphicFrameLocks noGrp="1"/>
          </p:cNvGraphicFramePr>
          <p:nvPr>
            <p:extLst>
              <p:ext uri="{D42A27DB-BD31-4B8C-83A1-F6EECF244321}">
                <p14:modId xmlns:p14="http://schemas.microsoft.com/office/powerpoint/2010/main" val="262919379"/>
              </p:ext>
            </p:extLst>
          </p:nvPr>
        </p:nvGraphicFramePr>
        <p:xfrm>
          <a:off x="0" y="4178719"/>
          <a:ext cx="4529798" cy="1461571"/>
        </p:xfrm>
        <a:graphic>
          <a:graphicData uri="http://schemas.openxmlformats.org/drawingml/2006/table">
            <a:tbl>
              <a:tblPr firstRow="1" firstCol="1" bandRow="1"/>
              <a:tblGrid>
                <a:gridCol w="2180493">
                  <a:extLst>
                    <a:ext uri="{9D8B030D-6E8A-4147-A177-3AD203B41FA5}">
                      <a16:colId xmlns:a16="http://schemas.microsoft.com/office/drawing/2014/main" val="2879075294"/>
                    </a:ext>
                  </a:extLst>
                </a:gridCol>
                <a:gridCol w="1083212">
                  <a:extLst>
                    <a:ext uri="{9D8B030D-6E8A-4147-A177-3AD203B41FA5}">
                      <a16:colId xmlns:a16="http://schemas.microsoft.com/office/drawing/2014/main" val="178879927"/>
                    </a:ext>
                  </a:extLst>
                </a:gridCol>
                <a:gridCol w="1266093">
                  <a:extLst>
                    <a:ext uri="{9D8B030D-6E8A-4147-A177-3AD203B41FA5}">
                      <a16:colId xmlns:a16="http://schemas.microsoft.com/office/drawing/2014/main" val="3117432224"/>
                    </a:ext>
                  </a:extLst>
                </a:gridCol>
              </a:tblGrid>
              <a:tr h="339977">
                <a:tc>
                  <a:txBody>
                    <a:bodyPr/>
                    <a:lstStyle/>
                    <a:p>
                      <a:pPr marL="0" marR="0">
                        <a:lnSpc>
                          <a:spcPct val="107000"/>
                        </a:lnSpc>
                        <a:spcBef>
                          <a:spcPts val="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Activities to be implemented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Person Responsible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Time-frame for Completion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5260090"/>
                  </a:ext>
                </a:extLst>
              </a:tr>
              <a:tr h="422271">
                <a:tc>
                  <a:txBody>
                    <a:bodyPr/>
                    <a:lstStyle/>
                    <a:p>
                      <a:pPr marL="0" marR="0" lvl="0" indent="0">
                        <a:lnSpc>
                          <a:spcPct val="107000"/>
                        </a:lnSpc>
                        <a:spcBef>
                          <a:spcPts val="0"/>
                        </a:spcBef>
                        <a:spcAft>
                          <a:spcPts val="0"/>
                        </a:spcAft>
                        <a:buFont typeface="+mj-lt"/>
                        <a:buNone/>
                      </a:pPr>
                      <a:r>
                        <a:rPr lang="en-US" sz="1100" dirty="0">
                          <a:effectLst/>
                          <a:latin typeface="Calibri" panose="020F0502020204030204" pitchFamily="34" charset="0"/>
                          <a:ea typeface="Calibri" panose="020F0502020204030204" pitchFamily="34" charset="0"/>
                          <a:cs typeface="Times New Roman" panose="02020603050405020304" pitchFamily="18" charset="0"/>
                        </a:rPr>
                        <a:t>1) Meet with clinic secretaries for in-service training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8763302"/>
                  </a:ext>
                </a:extLst>
              </a:tr>
              <a:tr h="337624">
                <a:tc>
                  <a:txBody>
                    <a:bodyPr/>
                    <a:lstStyle/>
                    <a:p>
                      <a:pPr marL="0" marR="0" lvl="0" indent="0">
                        <a:lnSpc>
                          <a:spcPct val="107000"/>
                        </a:lnSpc>
                        <a:spcBef>
                          <a:spcPts val="0"/>
                        </a:spcBef>
                        <a:spcAft>
                          <a:spcPts val="0"/>
                        </a:spcAft>
                        <a:buFont typeface="+mj-lt"/>
                        <a:buNone/>
                      </a:pPr>
                      <a:r>
                        <a:rPr lang="en-US" sz="1100" dirty="0">
                          <a:effectLst/>
                          <a:latin typeface="Calibri" panose="020F0502020204030204" pitchFamily="34" charset="0"/>
                          <a:ea typeface="Calibri" panose="020F0502020204030204" pitchFamily="34" charset="0"/>
                          <a:cs typeface="Times New Roman" panose="02020603050405020304" pitchFamily="18" charset="0"/>
                        </a:rPr>
                        <a:t>2) Create a job aid for secretaries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1769056"/>
                  </a:ext>
                </a:extLst>
              </a:tr>
              <a:tr h="339977">
                <a:tc>
                  <a:txBody>
                    <a:bodyPr/>
                    <a:lstStyle/>
                    <a:p>
                      <a:pPr marL="0" marR="0" lvl="0" indent="0">
                        <a:lnSpc>
                          <a:spcPct val="107000"/>
                        </a:lnSpc>
                        <a:spcBef>
                          <a:spcPts val="0"/>
                        </a:spcBef>
                        <a:spcAft>
                          <a:spcPts val="0"/>
                        </a:spcAft>
                        <a:buFont typeface="+mj-lt"/>
                        <a:buNone/>
                      </a:pPr>
                      <a:r>
                        <a:rPr lang="en-US" sz="1100" dirty="0">
                          <a:effectLst/>
                          <a:latin typeface="Calibri" panose="020F0502020204030204" pitchFamily="34" charset="0"/>
                          <a:ea typeface="Calibri" panose="020F0502020204030204" pitchFamily="34" charset="0"/>
                          <a:cs typeface="Times New Roman" panose="02020603050405020304" pitchFamily="18" charset="0"/>
                        </a:rPr>
                        <a:t>3) …. </a:t>
                      </a:r>
                    </a:p>
                    <a:p>
                      <a:pPr marL="0" marR="0" lvl="0" indent="0">
                        <a:lnSpc>
                          <a:spcPct val="107000"/>
                        </a:lnSpc>
                        <a:spcBef>
                          <a:spcPts val="0"/>
                        </a:spcBef>
                        <a:spcAft>
                          <a:spcPts val="0"/>
                        </a:spcAft>
                        <a:buFont typeface="+mj-lt"/>
                        <a:buNone/>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4181006"/>
                  </a:ext>
                </a:extLst>
              </a:tr>
            </a:tbl>
          </a:graphicData>
        </a:graphic>
      </p:graphicFrame>
      <p:sp>
        <p:nvSpPr>
          <p:cNvPr id="22" name="TextBox 21">
            <a:extLst>
              <a:ext uri="{FF2B5EF4-FFF2-40B4-BE49-F238E27FC236}">
                <a16:creationId xmlns:a16="http://schemas.microsoft.com/office/drawing/2014/main" id="{78D04B93-C3A9-4D06-9889-AEBDE15C141E}"/>
              </a:ext>
            </a:extLst>
          </p:cNvPr>
          <p:cNvSpPr txBox="1"/>
          <p:nvPr/>
        </p:nvSpPr>
        <p:spPr>
          <a:xfrm>
            <a:off x="3728963" y="4638891"/>
            <a:ext cx="1452735" cy="1015663"/>
          </a:xfrm>
          <a:prstGeom prst="rect">
            <a:avLst/>
          </a:prstGeom>
          <a:solidFill>
            <a:srgbClr val="FFFF66"/>
          </a:solidFill>
          <a:ln>
            <a:solidFill>
              <a:srgbClr val="FFFF66"/>
            </a:solidFill>
          </a:ln>
        </p:spPr>
        <p:txBody>
          <a:bodyPr wrap="square" rtlCol="0">
            <a:spAutoFit/>
          </a:bodyPr>
          <a:lstStyle/>
          <a:p>
            <a:r>
              <a:rPr lang="en-US" sz="1200" dirty="0"/>
              <a:t>Align timelines for completion according to the urgency of the issue being addressed.</a:t>
            </a:r>
          </a:p>
        </p:txBody>
      </p:sp>
      <p:sp>
        <p:nvSpPr>
          <p:cNvPr id="23" name="TextBox 22">
            <a:extLst>
              <a:ext uri="{FF2B5EF4-FFF2-40B4-BE49-F238E27FC236}">
                <a16:creationId xmlns:a16="http://schemas.microsoft.com/office/drawing/2014/main" id="{58E2E3D1-5145-47A0-B5DE-BABCEEFF487C}"/>
              </a:ext>
            </a:extLst>
          </p:cNvPr>
          <p:cNvSpPr txBox="1"/>
          <p:nvPr/>
        </p:nvSpPr>
        <p:spPr>
          <a:xfrm>
            <a:off x="887437" y="3870942"/>
            <a:ext cx="4529797" cy="307777"/>
          </a:xfrm>
          <a:prstGeom prst="rect">
            <a:avLst/>
          </a:prstGeom>
          <a:noFill/>
        </p:spPr>
        <p:txBody>
          <a:bodyPr wrap="square" rtlCol="0">
            <a:spAutoFit/>
          </a:bodyPr>
          <a:lstStyle/>
          <a:p>
            <a:r>
              <a:rPr lang="en-US" sz="1400" b="1" dirty="0"/>
              <a:t>Actions to Achieve Objective</a:t>
            </a:r>
          </a:p>
        </p:txBody>
      </p:sp>
      <p:pic>
        <p:nvPicPr>
          <p:cNvPr id="27" name="Picture 26" descr="specs - PowerPoint">
            <a:extLst>
              <a:ext uri="{FF2B5EF4-FFF2-40B4-BE49-F238E27FC236}">
                <a16:creationId xmlns:a16="http://schemas.microsoft.com/office/drawing/2014/main" id="{162FF941-F434-4303-A092-9249F8C3B7B5}"/>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l="34083" t="27907" r="16781" b="16718"/>
          <a:stretch/>
        </p:blipFill>
        <p:spPr>
          <a:xfrm>
            <a:off x="5384519" y="369332"/>
            <a:ext cx="4521481" cy="2743200"/>
          </a:xfrm>
          <a:prstGeom prst="rect">
            <a:avLst/>
          </a:prstGeom>
        </p:spPr>
      </p:pic>
      <p:sp>
        <p:nvSpPr>
          <p:cNvPr id="28" name="TextBox 27">
            <a:extLst>
              <a:ext uri="{FF2B5EF4-FFF2-40B4-BE49-F238E27FC236}">
                <a16:creationId xmlns:a16="http://schemas.microsoft.com/office/drawing/2014/main" id="{091AECD9-5130-4C0B-B673-51460995B20D}"/>
              </a:ext>
            </a:extLst>
          </p:cNvPr>
          <p:cNvSpPr txBox="1"/>
          <p:nvPr/>
        </p:nvSpPr>
        <p:spPr>
          <a:xfrm>
            <a:off x="0" y="0"/>
            <a:ext cx="9129932" cy="369332"/>
          </a:xfrm>
          <a:prstGeom prst="rect">
            <a:avLst/>
          </a:prstGeom>
          <a:noFill/>
        </p:spPr>
        <p:txBody>
          <a:bodyPr wrap="square" rtlCol="0">
            <a:spAutoFit/>
          </a:bodyPr>
          <a:lstStyle/>
          <a:p>
            <a:r>
              <a:rPr lang="en-US" b="1" dirty="0"/>
              <a:t>A QI is typically a measurement associated with a process performance objective.</a:t>
            </a:r>
          </a:p>
        </p:txBody>
      </p:sp>
      <p:sp>
        <p:nvSpPr>
          <p:cNvPr id="29" name="Rectangle 28">
            <a:extLst>
              <a:ext uri="{FF2B5EF4-FFF2-40B4-BE49-F238E27FC236}">
                <a16:creationId xmlns:a16="http://schemas.microsoft.com/office/drawing/2014/main" id="{D8A50B84-938F-4FBB-B736-EF740CC09C0B}"/>
              </a:ext>
            </a:extLst>
          </p:cNvPr>
          <p:cNvSpPr/>
          <p:nvPr/>
        </p:nvSpPr>
        <p:spPr>
          <a:xfrm>
            <a:off x="20516" y="5640290"/>
            <a:ext cx="4953000" cy="1231106"/>
          </a:xfrm>
          <a:prstGeom prst="rect">
            <a:avLst/>
          </a:prstGeom>
        </p:spPr>
        <p:txBody>
          <a:bodyPr>
            <a:spAutoFit/>
          </a:bodyPr>
          <a:lstStyle/>
          <a:p>
            <a:r>
              <a:rPr lang="en-US" sz="1400" dirty="0"/>
              <a:t>The laboratory must lay out an action plan that describes:</a:t>
            </a:r>
          </a:p>
          <a:p>
            <a:pPr marL="112713" indent="-112713">
              <a:buFont typeface="Arial" panose="020B0604020202020204" pitchFamily="34" charset="0"/>
              <a:buChar char="•"/>
            </a:pPr>
            <a:r>
              <a:rPr lang="en-US" sz="1200" dirty="0"/>
              <a:t>what actions will be performed, </a:t>
            </a:r>
          </a:p>
          <a:p>
            <a:pPr marL="112713" indent="-112713">
              <a:buFont typeface="Arial" panose="020B0604020202020204" pitchFamily="34" charset="0"/>
              <a:buChar char="•"/>
            </a:pPr>
            <a:r>
              <a:rPr lang="en-US" sz="1200" dirty="0"/>
              <a:t>what resources will be required, </a:t>
            </a:r>
          </a:p>
          <a:p>
            <a:pPr marL="112713" indent="-112713">
              <a:buFont typeface="Arial" panose="020B0604020202020204" pitchFamily="34" charset="0"/>
              <a:buChar char="•"/>
            </a:pPr>
            <a:r>
              <a:rPr lang="en-US" sz="1200" dirty="0"/>
              <a:t>who will be involved, </a:t>
            </a:r>
          </a:p>
          <a:p>
            <a:pPr marL="112713" indent="-112713">
              <a:buFont typeface="Arial" panose="020B0604020202020204" pitchFamily="34" charset="0"/>
              <a:buChar char="•"/>
            </a:pPr>
            <a:r>
              <a:rPr lang="en-US" sz="1200" dirty="0"/>
              <a:t>the time frames for completion, </a:t>
            </a:r>
          </a:p>
          <a:p>
            <a:pPr marL="112713" indent="-112713">
              <a:buFont typeface="Arial" panose="020B0604020202020204" pitchFamily="34" charset="0"/>
              <a:buChar char="•"/>
            </a:pPr>
            <a:r>
              <a:rPr lang="en-US" sz="1200" dirty="0"/>
              <a:t>and the metrics for success.</a:t>
            </a:r>
          </a:p>
        </p:txBody>
      </p:sp>
      <p:sp>
        <p:nvSpPr>
          <p:cNvPr id="30" name="Rectangle 29">
            <a:extLst>
              <a:ext uri="{FF2B5EF4-FFF2-40B4-BE49-F238E27FC236}">
                <a16:creationId xmlns:a16="http://schemas.microsoft.com/office/drawing/2014/main" id="{D2075D7E-1D56-4D24-BF8C-71CA164F0A86}"/>
              </a:ext>
            </a:extLst>
          </p:cNvPr>
          <p:cNvSpPr/>
          <p:nvPr/>
        </p:nvSpPr>
        <p:spPr>
          <a:xfrm>
            <a:off x="7470250" y="2902604"/>
            <a:ext cx="2234907" cy="215444"/>
          </a:xfrm>
          <a:prstGeom prst="rect">
            <a:avLst/>
          </a:prstGeom>
        </p:spPr>
        <p:txBody>
          <a:bodyPr wrap="none">
            <a:spAutoFit/>
          </a:bodyPr>
          <a:lstStyle/>
          <a:p>
            <a:r>
              <a:rPr lang="en-US" sz="800" dirty="0"/>
              <a:t>Image adapted from Appendix A, (Phillips, 2009)</a:t>
            </a:r>
          </a:p>
        </p:txBody>
      </p:sp>
      <p:sp>
        <p:nvSpPr>
          <p:cNvPr id="2" name="Rectangle 1">
            <a:extLst>
              <a:ext uri="{FF2B5EF4-FFF2-40B4-BE49-F238E27FC236}">
                <a16:creationId xmlns:a16="http://schemas.microsoft.com/office/drawing/2014/main" id="{4DECBD09-DDE2-4F8E-936A-936840809A36}"/>
              </a:ext>
            </a:extLst>
          </p:cNvPr>
          <p:cNvSpPr/>
          <p:nvPr/>
        </p:nvSpPr>
        <p:spPr>
          <a:xfrm>
            <a:off x="6273519" y="3041690"/>
            <a:ext cx="2743480" cy="707886"/>
          </a:xfrm>
          <a:prstGeom prst="rect">
            <a:avLst/>
          </a:prstGeom>
        </p:spPr>
        <p:txBody>
          <a:bodyPr wrap="square">
            <a:spAutoFit/>
          </a:bodyPr>
          <a:lstStyle/>
          <a:p>
            <a:pPr marL="47625" lvl="0" indent="-47625"/>
            <a:r>
              <a:rPr lang="en-US" sz="1000" b="1" dirty="0">
                <a:solidFill>
                  <a:srgbClr val="7030A0"/>
                </a:solidFill>
                <a:latin typeface="Arial Black" panose="020B0A04020102020204" pitchFamily="34" charset="0"/>
              </a:rPr>
              <a:t>QMS 1: </a:t>
            </a:r>
            <a:r>
              <a:rPr lang="en-US" sz="1000" b="1" dirty="0">
                <a:solidFill>
                  <a:prstClr val="black"/>
                </a:solidFill>
                <a:latin typeface="Arial Narrow" panose="020B0606020202030204" pitchFamily="34" charset="0"/>
              </a:rPr>
              <a:t>Management Responsibility</a:t>
            </a:r>
          </a:p>
          <a:p>
            <a:pPr marL="47625" lvl="0" indent="-47625"/>
            <a:r>
              <a:rPr lang="en-US" sz="1000" b="1" dirty="0">
                <a:solidFill>
                  <a:srgbClr val="0070C0"/>
                </a:solidFill>
                <a:latin typeface="Arial Black" panose="020B0A04020102020204" pitchFamily="34" charset="0"/>
              </a:rPr>
              <a:t>QMS 2: </a:t>
            </a:r>
            <a:r>
              <a:rPr lang="en-US" sz="1000" b="1" dirty="0">
                <a:solidFill>
                  <a:prstClr val="black"/>
                </a:solidFill>
                <a:latin typeface="Arial Narrow" panose="020B0606020202030204" pitchFamily="34" charset="0"/>
              </a:rPr>
              <a:t>Resource Management</a:t>
            </a:r>
          </a:p>
          <a:p>
            <a:pPr marL="47625" lvl="0" indent="-47625"/>
            <a:r>
              <a:rPr lang="en-US" sz="1000" b="1" dirty="0">
                <a:solidFill>
                  <a:srgbClr val="C00000"/>
                </a:solidFill>
                <a:latin typeface="Arial Black" panose="020B0A04020102020204" pitchFamily="34" charset="0"/>
              </a:rPr>
              <a:t>QMS 3: </a:t>
            </a:r>
            <a:r>
              <a:rPr lang="en-US" sz="1000" b="1" dirty="0">
                <a:solidFill>
                  <a:prstClr val="black"/>
                </a:solidFill>
                <a:latin typeface="Arial Narrow" panose="020B0606020202030204" pitchFamily="34" charset="0"/>
              </a:rPr>
              <a:t>Path of Workflow</a:t>
            </a:r>
          </a:p>
          <a:p>
            <a:pPr marL="2165350" lvl="0" indent="-2165350"/>
            <a:r>
              <a:rPr lang="en-US" sz="1000" b="1" dirty="0">
                <a:solidFill>
                  <a:srgbClr val="ED7D31">
                    <a:lumMod val="75000"/>
                  </a:srgbClr>
                </a:solidFill>
                <a:latin typeface="Arial Black" panose="020B0A04020102020204" pitchFamily="34" charset="0"/>
              </a:rPr>
              <a:t>QMS 4: </a:t>
            </a:r>
            <a:r>
              <a:rPr lang="en-US" sz="1000" b="1" dirty="0">
                <a:solidFill>
                  <a:prstClr val="black"/>
                </a:solidFill>
                <a:latin typeface="Arial Narrow" panose="020B0606020202030204" pitchFamily="34" charset="0"/>
              </a:rPr>
              <a:t>Evaluation and Continual  Improvement</a:t>
            </a:r>
          </a:p>
        </p:txBody>
      </p:sp>
      <p:sp>
        <p:nvSpPr>
          <p:cNvPr id="3" name="Rectangle 2">
            <a:extLst>
              <a:ext uri="{FF2B5EF4-FFF2-40B4-BE49-F238E27FC236}">
                <a16:creationId xmlns:a16="http://schemas.microsoft.com/office/drawing/2014/main" id="{A9216E28-7C08-4077-A315-81F89913AD82}"/>
              </a:ext>
            </a:extLst>
          </p:cNvPr>
          <p:cNvSpPr/>
          <p:nvPr/>
        </p:nvSpPr>
        <p:spPr>
          <a:xfrm>
            <a:off x="4743157" y="5872227"/>
            <a:ext cx="5162843" cy="861774"/>
          </a:xfrm>
          <a:prstGeom prst="rect">
            <a:avLst/>
          </a:prstGeom>
          <a:solidFill>
            <a:schemeClr val="accent4">
              <a:lumMod val="20000"/>
              <a:lumOff val="80000"/>
            </a:schemeClr>
          </a:solidFill>
        </p:spPr>
        <p:txBody>
          <a:bodyPr wrap="square">
            <a:spAutoFit/>
          </a:bodyPr>
          <a:lstStyle/>
          <a:p>
            <a:r>
              <a:rPr lang="en-US" dirty="0"/>
              <a:t> </a:t>
            </a:r>
            <a:r>
              <a:rPr lang="en-US" sz="1600" b="1" dirty="0"/>
              <a:t>Aim Template: </a:t>
            </a:r>
            <a:r>
              <a:rPr lang="en-US" sz="1600" dirty="0"/>
              <a:t>To Increase/Decrease ___________ (metric) </a:t>
            </a:r>
          </a:p>
          <a:p>
            <a:r>
              <a:rPr lang="en-US" sz="1600" dirty="0"/>
              <a:t>from ______(baseline) to ______ (target) by ______ (date).</a:t>
            </a:r>
          </a:p>
          <a:p>
            <a:pPr algn="r"/>
            <a:endParaRPr lang="en-US" sz="800" dirty="0"/>
          </a:p>
          <a:p>
            <a:pPr algn="r"/>
            <a:r>
              <a:rPr lang="en-US" sz="800" dirty="0"/>
              <a:t>LARC 2.0 Collaborative Workbook</a:t>
            </a:r>
          </a:p>
        </p:txBody>
      </p:sp>
      <p:sp>
        <p:nvSpPr>
          <p:cNvPr id="4" name="TextBox 3">
            <a:extLst>
              <a:ext uri="{FF2B5EF4-FFF2-40B4-BE49-F238E27FC236}">
                <a16:creationId xmlns:a16="http://schemas.microsoft.com/office/drawing/2014/main" id="{A1F9F96B-B463-4966-AB31-5D13C89702AB}"/>
              </a:ext>
            </a:extLst>
          </p:cNvPr>
          <p:cNvSpPr txBox="1"/>
          <p:nvPr/>
        </p:nvSpPr>
        <p:spPr>
          <a:xfrm>
            <a:off x="2293035" y="5936707"/>
            <a:ext cx="2236764" cy="861774"/>
          </a:xfrm>
          <a:prstGeom prst="rect">
            <a:avLst/>
          </a:prstGeom>
          <a:solidFill>
            <a:srgbClr val="FFFF66"/>
          </a:solidFill>
        </p:spPr>
        <p:txBody>
          <a:bodyPr wrap="square" rtlCol="0">
            <a:spAutoFit/>
          </a:bodyPr>
          <a:lstStyle/>
          <a:p>
            <a:r>
              <a:rPr lang="en-US" sz="1000" dirty="0"/>
              <a:t>In some instanced, defining and developing the metrics for an objective could be the first action item if such information is not known.  Always use retrospective data, whenever possible.</a:t>
            </a:r>
          </a:p>
        </p:txBody>
      </p:sp>
    </p:spTree>
    <p:extLst>
      <p:ext uri="{BB962C8B-B14F-4D97-AF65-F5344CB8AC3E}">
        <p14:creationId xmlns:p14="http://schemas.microsoft.com/office/powerpoint/2010/main" val="31471019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1084</TotalTime>
  <Words>993</Words>
  <Application>Microsoft Office PowerPoint</Application>
  <PresentationFormat>A4 Paper (210x297 mm)</PresentationFormat>
  <Paragraphs>119</Paragraphs>
  <Slides>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vt:i4>
      </vt:variant>
    </vt:vector>
  </HeadingPairs>
  <TitlesOfParts>
    <vt:vector size="11" baseType="lpstr">
      <vt:lpstr>Arial</vt:lpstr>
      <vt:lpstr>Arial Black</vt:lpstr>
      <vt:lpstr>Arial Narrow</vt:lpstr>
      <vt:lpstr>Calibri</vt:lpstr>
      <vt:lpstr>Calibri Light</vt:lpstr>
      <vt:lpstr>Lucida Calligraphy</vt:lpstr>
      <vt:lpstr>Wingdings</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Murphy</dc:creator>
  <cp:lastModifiedBy>Yao, Katy (CDC/DDPHSIS/CGH/DGHT)</cp:lastModifiedBy>
  <cp:revision>58</cp:revision>
  <cp:lastPrinted>2019-04-26T17:16:03Z</cp:lastPrinted>
  <dcterms:created xsi:type="dcterms:W3CDTF">2019-04-01T20:15:38Z</dcterms:created>
  <dcterms:modified xsi:type="dcterms:W3CDTF">2020-02-28T14:48:15Z</dcterms:modified>
</cp:coreProperties>
</file>