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21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C1A0D-852A-4915-9022-208B7F65B685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587C5-D550-4BE4-81AA-AD365F6D4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65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C1A0D-852A-4915-9022-208B7F65B685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587C5-D550-4BE4-81AA-AD365F6D4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917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C1A0D-852A-4915-9022-208B7F65B685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587C5-D550-4BE4-81AA-AD365F6D4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9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C1A0D-852A-4915-9022-208B7F65B685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587C5-D550-4BE4-81AA-AD365F6D4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495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C1A0D-852A-4915-9022-208B7F65B685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587C5-D550-4BE4-81AA-AD365F6D4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148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C1A0D-852A-4915-9022-208B7F65B685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587C5-D550-4BE4-81AA-AD365F6D4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98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C1A0D-852A-4915-9022-208B7F65B685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587C5-D550-4BE4-81AA-AD365F6D4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705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C1A0D-852A-4915-9022-208B7F65B685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587C5-D550-4BE4-81AA-AD365F6D4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512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C1A0D-852A-4915-9022-208B7F65B685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587C5-D550-4BE4-81AA-AD365F6D4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91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C1A0D-852A-4915-9022-208B7F65B685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587C5-D550-4BE4-81AA-AD365F6D4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07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C1A0D-852A-4915-9022-208B7F65B685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587C5-D550-4BE4-81AA-AD365F6D4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146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C1A0D-852A-4915-9022-208B7F65B685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587C5-D550-4BE4-81AA-AD365F6D4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085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 noChangeAspect="1"/>
          </p:cNvGrpSpPr>
          <p:nvPr/>
        </p:nvGrpSpPr>
        <p:grpSpPr>
          <a:xfrm>
            <a:off x="150067" y="1057793"/>
            <a:ext cx="3657600" cy="7212595"/>
            <a:chOff x="0" y="-302855"/>
            <a:chExt cx="8214010" cy="6525936"/>
          </a:xfrm>
        </p:grpSpPr>
        <p:sp>
          <p:nvSpPr>
            <p:cNvPr id="3" name="Flowchart: Process 2"/>
            <p:cNvSpPr/>
            <p:nvPr/>
          </p:nvSpPr>
          <p:spPr>
            <a:xfrm>
              <a:off x="0" y="1660772"/>
              <a:ext cx="8214010" cy="755505"/>
            </a:xfrm>
            <a:prstGeom prst="flowChartProcess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Objective evidence is collected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" name="Flowchart: Process 3"/>
            <p:cNvSpPr/>
            <p:nvPr/>
          </p:nvSpPr>
          <p:spPr>
            <a:xfrm>
              <a:off x="1082387" y="-302855"/>
              <a:ext cx="4391890" cy="804051"/>
            </a:xfrm>
            <a:prstGeom prst="flowChartProcess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kern="12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Opening meeting is conducted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5" name="Straight Arrow Connector 4"/>
            <p:cNvCxnSpPr>
              <a:stCxn id="7" idx="2"/>
              <a:endCxn id="9" idx="0"/>
            </p:cNvCxnSpPr>
            <p:nvPr/>
          </p:nvCxnSpPr>
          <p:spPr>
            <a:xfrm>
              <a:off x="1082387" y="2991676"/>
              <a:ext cx="2487177" cy="762013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Flowchart: Process 5"/>
            <p:cNvSpPr/>
            <p:nvPr/>
          </p:nvSpPr>
          <p:spPr>
            <a:xfrm>
              <a:off x="2327466" y="2254422"/>
              <a:ext cx="1779537" cy="719315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kern="12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Activities are observed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Flowchart: Process 6"/>
            <p:cNvSpPr/>
            <p:nvPr/>
          </p:nvSpPr>
          <p:spPr>
            <a:xfrm>
              <a:off x="0" y="2254422"/>
              <a:ext cx="2164771" cy="737253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kern="12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People are interviewed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Flowchart: Process 7"/>
            <p:cNvSpPr/>
            <p:nvPr/>
          </p:nvSpPr>
          <p:spPr>
            <a:xfrm>
              <a:off x="6405996" y="2252848"/>
              <a:ext cx="1808014" cy="712101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kern="12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Records are examined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" name="Flowchart: Process 8"/>
            <p:cNvSpPr/>
            <p:nvPr/>
          </p:nvSpPr>
          <p:spPr>
            <a:xfrm>
              <a:off x="1505237" y="3753689"/>
              <a:ext cx="4128652" cy="590836"/>
            </a:xfrm>
            <a:prstGeom prst="flowChartProcess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kern="12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Objective evidence is analyzed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Flowchart: Process 9"/>
            <p:cNvSpPr/>
            <p:nvPr/>
          </p:nvSpPr>
          <p:spPr>
            <a:xfrm>
              <a:off x="1491383" y="4542429"/>
              <a:ext cx="4156364" cy="626050"/>
            </a:xfrm>
            <a:prstGeom prst="flowChartProcess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kern="12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Conclusions are formed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Flowchart: Process 10"/>
            <p:cNvSpPr/>
            <p:nvPr/>
          </p:nvSpPr>
          <p:spPr>
            <a:xfrm>
              <a:off x="1477525" y="5510980"/>
              <a:ext cx="4156364" cy="712101"/>
            </a:xfrm>
            <a:prstGeom prst="flowChartProcess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kern="12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Closing meeting is conducted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Flowchart: Process 11"/>
            <p:cNvSpPr/>
            <p:nvPr/>
          </p:nvSpPr>
          <p:spPr>
            <a:xfrm>
              <a:off x="4242952" y="2252848"/>
              <a:ext cx="1823605" cy="702952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kern="12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Physical data </a:t>
              </a:r>
              <a:r>
                <a:rPr lang="en-US" sz="1200" b="1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are </a:t>
              </a:r>
              <a:r>
                <a:rPr lang="en-US" sz="1200" b="1">
                  <a:solidFill>
                    <a:srgbClr val="000000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rPr>
                <a:t>counted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3" name="Straight Arrow Connector 12"/>
            <p:cNvCxnSpPr>
              <a:stCxn id="6" idx="2"/>
              <a:endCxn id="9" idx="0"/>
            </p:cNvCxnSpPr>
            <p:nvPr/>
          </p:nvCxnSpPr>
          <p:spPr>
            <a:xfrm>
              <a:off x="3217235" y="2973737"/>
              <a:ext cx="352329" cy="779952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9" idx="2"/>
              <a:endCxn id="10" idx="0"/>
            </p:cNvCxnSpPr>
            <p:nvPr/>
          </p:nvCxnSpPr>
          <p:spPr>
            <a:xfrm>
              <a:off x="3569564" y="4344525"/>
              <a:ext cx="2" cy="197904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8" idx="2"/>
              <a:endCxn id="9" idx="0"/>
            </p:cNvCxnSpPr>
            <p:nvPr/>
          </p:nvCxnSpPr>
          <p:spPr>
            <a:xfrm flipH="1">
              <a:off x="3569564" y="2964949"/>
              <a:ext cx="3740440" cy="78874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3083254" y="534364"/>
              <a:ext cx="133981" cy="1126408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0" idx="2"/>
              <a:endCxn id="11" idx="0"/>
            </p:cNvCxnSpPr>
            <p:nvPr/>
          </p:nvCxnSpPr>
          <p:spPr>
            <a:xfrm flipH="1">
              <a:off x="3555708" y="5168479"/>
              <a:ext cx="13858" cy="342501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542705" y="776863"/>
            <a:ext cx="21290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Conducting an Audit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344901" y="407856"/>
            <a:ext cx="4633415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b="1" dirty="0"/>
              <a:t>Group Opening Meeting </a:t>
            </a:r>
            <a:r>
              <a:rPr lang="en-US" sz="1300" dirty="0"/>
              <a:t>- led by audit team leader </a:t>
            </a:r>
          </a:p>
          <a:p>
            <a:r>
              <a:rPr lang="en-US" sz="1300" b="1" dirty="0"/>
              <a:t>			           </a:t>
            </a:r>
            <a:r>
              <a:rPr lang="en-US" sz="1300" dirty="0"/>
              <a:t>(10-15 min)</a:t>
            </a:r>
          </a:p>
          <a:p>
            <a:pPr marL="627063" lvl="1" indent="-169863">
              <a:buFont typeface="Arial" panose="020B0604020202020204" pitchFamily="34" charset="0"/>
              <a:buChar char="•"/>
            </a:pPr>
            <a:r>
              <a:rPr lang="en-US" sz="1300" dirty="0"/>
              <a:t>Perform greetings and introductions.</a:t>
            </a:r>
          </a:p>
          <a:p>
            <a:pPr marL="627063" lvl="1" indent="-169863">
              <a:buFont typeface="Arial" panose="020B0604020202020204" pitchFamily="34" charset="0"/>
              <a:buChar char="•"/>
            </a:pPr>
            <a:r>
              <a:rPr lang="en-US" sz="1300" dirty="0"/>
              <a:t>Take attendance.</a:t>
            </a:r>
          </a:p>
          <a:p>
            <a:pPr marL="627063" lvl="1" indent="-169863">
              <a:buFont typeface="Arial" panose="020B0604020202020204" pitchFamily="34" charset="0"/>
              <a:buChar char="•"/>
            </a:pPr>
            <a:r>
              <a:rPr lang="en-US" sz="1300" dirty="0"/>
              <a:t>Verify the audit purpose, objectives, criteria, and plan</a:t>
            </a:r>
          </a:p>
          <a:p>
            <a:pPr marL="627063" lvl="1" indent="-169863">
              <a:buFont typeface="Arial" panose="020B0604020202020204" pitchFamily="34" charset="0"/>
              <a:buChar char="•"/>
            </a:pPr>
            <a:r>
              <a:rPr lang="en-US" sz="1300" dirty="0"/>
              <a:t>Review the general flow and assignments for data gathering (who will be with whom and when).</a:t>
            </a:r>
          </a:p>
          <a:p>
            <a:pPr marL="627063" lvl="1" indent="-169863">
              <a:buFont typeface="Arial" panose="020B0604020202020204" pitchFamily="34" charset="0"/>
              <a:buChar char="•"/>
            </a:pPr>
            <a:r>
              <a:rPr lang="en-US" sz="1300" dirty="0"/>
              <a:t>Address limited access restrictions and safety concerns.</a:t>
            </a:r>
          </a:p>
          <a:p>
            <a:pPr marL="627063" lvl="1" indent="-169863">
              <a:buFont typeface="Arial" panose="020B0604020202020204" pitchFamily="34" charset="0"/>
              <a:buChar char="•"/>
            </a:pPr>
            <a:r>
              <a:rPr lang="en-US" sz="1300" dirty="0"/>
              <a:t>Explain the reporting process.</a:t>
            </a:r>
          </a:p>
          <a:p>
            <a:pPr marL="627063" lvl="1" indent="-169863">
              <a:buFont typeface="Arial" panose="020B0604020202020204" pitchFamily="34" charset="0"/>
              <a:buChar char="•"/>
            </a:pPr>
            <a:r>
              <a:rPr lang="en-US" sz="1300" dirty="0"/>
              <a:t>Confirm exit meeting time and location.</a:t>
            </a:r>
          </a:p>
          <a:p>
            <a:pPr marL="627063" lvl="1" indent="-169863">
              <a:buFont typeface="Arial" panose="020B0604020202020204" pitchFamily="34" charset="0"/>
              <a:buChar char="•"/>
            </a:pPr>
            <a:r>
              <a:rPr lang="en-US" sz="1300" dirty="0"/>
              <a:t>Allow time for questions and issues to arise before initiation of the audit.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337579" y="2885036"/>
            <a:ext cx="3503175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b="1" dirty="0"/>
              <a:t>Individual opening meeting with each auditee</a:t>
            </a:r>
          </a:p>
          <a:p>
            <a:pPr marL="627063" lvl="1" indent="-169863">
              <a:buFont typeface="Arial" panose="020B0604020202020204" pitchFamily="34" charset="0"/>
              <a:buChar char="•"/>
            </a:pPr>
            <a:r>
              <a:rPr lang="en-US" sz="1300" dirty="0"/>
              <a:t>Clearly restate the purpose and invite questions from the auditee</a:t>
            </a:r>
          </a:p>
          <a:p>
            <a:pPr marL="627063" lvl="1" indent="-169863">
              <a:buFont typeface="Arial" panose="020B0604020202020204" pitchFamily="34" charset="0"/>
              <a:buChar char="•"/>
            </a:pPr>
            <a:r>
              <a:rPr lang="en-US" sz="1300" dirty="0"/>
              <a:t>Express to the auditees that they are the customers of the audit and that it may be to their advantage to report process breakdowns so that they can be addressed.</a:t>
            </a:r>
          </a:p>
          <a:p>
            <a:pPr marL="627063" lvl="1" indent="-169863">
              <a:buFont typeface="Arial" panose="020B0604020202020204" pitchFamily="34" charset="0"/>
              <a:buChar char="•"/>
            </a:pPr>
            <a:r>
              <a:rPr lang="en-US" sz="1300" dirty="0"/>
              <a:t>Invite the auditee to read the notes taken during the audit and correct any errors.</a:t>
            </a:r>
          </a:p>
          <a:p>
            <a:pPr marL="804863" lvl="2" indent="-177800">
              <a:buFont typeface="Arial" panose="020B0604020202020204" pitchFamily="34" charset="0"/>
              <a:buChar char="•"/>
            </a:pPr>
            <a:r>
              <a:rPr lang="en-US" sz="1300" dirty="0"/>
              <a:t>Explain that the notes belong to the audit team, which includes the auditee.</a:t>
            </a:r>
          </a:p>
          <a:p>
            <a:pPr marL="804863" lvl="2" indent="-177800">
              <a:buFont typeface="Arial" panose="020B0604020202020204" pitchFamily="34" charset="0"/>
              <a:buChar char="•"/>
            </a:pPr>
            <a:r>
              <a:rPr lang="en-US" sz="1300" dirty="0"/>
              <a:t>Shows respect for the auditee’s expertise. </a:t>
            </a:r>
          </a:p>
          <a:p>
            <a:pPr marL="804863" lvl="2" indent="-177800">
              <a:buFont typeface="Arial" panose="020B0604020202020204" pitchFamily="34" charset="0"/>
              <a:buChar char="•"/>
            </a:pPr>
            <a:r>
              <a:rPr lang="en-US" sz="1300" dirty="0"/>
              <a:t>Prevents incorrect audit findings due to misunderstandings and miscommunication.</a:t>
            </a:r>
          </a:p>
        </p:txBody>
      </p:sp>
      <p:cxnSp>
        <p:nvCxnSpPr>
          <p:cNvPr id="31" name="Straight Arrow Connector 30"/>
          <p:cNvCxnSpPr>
            <a:stCxn id="12" idx="2"/>
            <a:endCxn id="9" idx="0"/>
          </p:cNvCxnSpPr>
          <p:nvPr/>
        </p:nvCxnSpPr>
        <p:spPr>
          <a:xfrm flipH="1">
            <a:off x="1739551" y="4659324"/>
            <a:ext cx="705867" cy="88184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2737244" y="6778410"/>
            <a:ext cx="4031207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b="1" dirty="0"/>
              <a:t>Closing Meeting </a:t>
            </a:r>
            <a:r>
              <a:rPr lang="en-US" sz="1300" dirty="0"/>
              <a:t>- led by audit team leader</a:t>
            </a:r>
          </a:p>
          <a:p>
            <a:r>
              <a:rPr lang="en-US" sz="1300" dirty="0"/>
              <a:t>Both the process owner and laboratory management should be present to ensure that those responsible for corrective action fully understand what the findings are and why they are findings.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Thank all participants for their time and effort.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Take attendance.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Present NCEs, but do not discuss solutions.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Present all other findings (observations, OFIs).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Allow time for questions from auditees and laboratory management.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300" dirty="0"/>
          </a:p>
          <a:p>
            <a:r>
              <a:rPr lang="en-US" sz="1300" dirty="0"/>
              <a:t>If the audit report is not available for the closing meeting, it should be issued within a reasonable time frame (i.e. 24 hours)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0" y="-20561"/>
            <a:ext cx="3086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Job </a:t>
            </a:r>
            <a:r>
              <a:rPr lang="en-US" b="1"/>
              <a:t>Aid 3: </a:t>
            </a:r>
            <a:r>
              <a:rPr lang="en-US" b="1" dirty="0"/>
              <a:t>Audit Meetings </a:t>
            </a:r>
            <a:r>
              <a:rPr lang="en-US" b="1" baseline="30000" dirty="0"/>
              <a:t>4-64</a:t>
            </a:r>
          </a:p>
        </p:txBody>
      </p:sp>
    </p:spTree>
    <p:extLst>
      <p:ext uri="{BB962C8B-B14F-4D97-AF65-F5344CB8AC3E}">
        <p14:creationId xmlns:p14="http://schemas.microsoft.com/office/powerpoint/2010/main" val="787675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332</Words>
  <Application>Microsoft Office PowerPoint</Application>
  <PresentationFormat>A4 Paper (210x297 mm)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Murphy</dc:creator>
  <cp:lastModifiedBy>Yao, Katy (CDC/DDPHSIS/CGH/DGHT)</cp:lastModifiedBy>
  <cp:revision>14</cp:revision>
  <dcterms:created xsi:type="dcterms:W3CDTF">2016-07-27T20:17:15Z</dcterms:created>
  <dcterms:modified xsi:type="dcterms:W3CDTF">2020-10-11T19:47:46Z</dcterms:modified>
</cp:coreProperties>
</file>