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2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27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1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6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7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6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26B0A-8F77-4413-9525-7187821D74B6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4AA1-5984-46AB-8B5B-3051F60DCB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49383" y="96982"/>
            <a:ext cx="3215555" cy="2042679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WHO </a:t>
            </a:r>
            <a:r>
              <a:rPr lang="en-US" altLang="en-US" sz="1400" dirty="0">
                <a:latin typeface="Calibri" panose="020F0502020204030204" pitchFamily="34" charset="0"/>
              </a:rPr>
              <a:t>participates in this process?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Head of Department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Hospital Superintendent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Quality Manager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Technical Supervisor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Heads of Section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Safety Officer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68542" y="2299854"/>
            <a:ext cx="3363191" cy="2774415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INFORMATION</a:t>
            </a:r>
            <a:r>
              <a:rPr lang="en-US" altLang="en-US" sz="1400" dirty="0">
                <a:latin typeface="Calibri" panose="020F0502020204030204" pitchFamily="34" charset="0"/>
              </a:rPr>
              <a:t> is needed to perform the process?</a:t>
            </a:r>
            <a:r>
              <a:rPr lang="en-US" altLang="en-US" sz="1100" dirty="0">
                <a:latin typeface="Calibri" panose="020F0502020204030204" pitchFamily="34" charset="0"/>
              </a:rPr>
              <a:t> (procedures, methods, forms, information, etc.)</a:t>
            </a:r>
          </a:p>
          <a:p>
            <a:pPr eaLnBrk="0" fontAlgn="base" hangingPunct="0">
              <a:spcBef>
                <a:spcPct val="0"/>
              </a:spcBef>
            </a:pPr>
            <a:r>
              <a:rPr lang="en-US" altLang="en-US" sz="1400" dirty="0">
                <a:latin typeface="Calibri" panose="020F0502020204030204" pitchFamily="34" charset="0"/>
              </a:rPr>
              <a:t>Management Review SOP and Forms</a:t>
            </a:r>
          </a:p>
          <a:p>
            <a:pPr marL="628650" lvl="1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Section gathering form</a:t>
            </a:r>
          </a:p>
          <a:p>
            <a:pPr marL="628650" lvl="1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Quality report template</a:t>
            </a:r>
          </a:p>
          <a:p>
            <a:pPr marL="628650" lvl="1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Agenda template</a:t>
            </a:r>
          </a:p>
          <a:p>
            <a:pPr marL="628650" lvl="1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Meeting minute template</a:t>
            </a:r>
          </a:p>
          <a:p>
            <a:pPr marL="628650" lvl="1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Action item matrix form</a:t>
            </a:r>
          </a:p>
          <a:p>
            <a:pPr marL="171450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Meeting Schedule</a:t>
            </a:r>
          </a:p>
          <a:p>
            <a:pPr marL="171450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Quality Report</a:t>
            </a:r>
          </a:p>
          <a:p>
            <a:pPr marL="171450" indent="-1714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Meeting Agenda</a:t>
            </a: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1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66159" y="5234462"/>
            <a:ext cx="3365574" cy="1482436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dirty="0">
                <a:latin typeface="Calibri" panose="020F0502020204030204" pitchFamily="34" charset="0"/>
              </a:rPr>
              <a:t>With</a:t>
            </a:r>
            <a:r>
              <a:rPr lang="en-US" altLang="en-US" sz="1400" b="1" dirty="0">
                <a:latin typeface="Calibri" panose="020F0502020204030204" pitchFamily="34" charset="0"/>
              </a:rPr>
              <a:t> WHAT? </a:t>
            </a:r>
            <a:r>
              <a:rPr lang="en-US" altLang="en-US" sz="1400" dirty="0">
                <a:latin typeface="Calibri" panose="020F0502020204030204" pitchFamily="34" charset="0"/>
              </a:rPr>
              <a:t> </a:t>
            </a:r>
            <a:r>
              <a:rPr lang="en-US" altLang="en-US" sz="1100" dirty="0">
                <a:latin typeface="Calibri" panose="020F0502020204030204" pitchFamily="34" charset="0"/>
              </a:rPr>
              <a:t>(tools, reagents, equipment, hardware, software, infrastructure, safety, etc.)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Conference room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Email – for threaded discussions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Teleconference software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Hard copy folder –  that is circulated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26682" y="4807527"/>
            <a:ext cx="5219051" cy="128847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100" dirty="0">
                <a:latin typeface="Calibri" panose="020F0502020204030204" pitchFamily="34" charset="0"/>
              </a:rPr>
              <a:t> </a:t>
            </a:r>
            <a:r>
              <a:rPr lang="en-US" altLang="en-US" sz="1400" dirty="0">
                <a:latin typeface="Calibri" panose="020F0502020204030204" pitchFamily="34" charset="0"/>
              </a:rPr>
              <a:t>What</a:t>
            </a:r>
            <a:r>
              <a:rPr lang="en-US" altLang="en-US" sz="1400" b="1" dirty="0">
                <a:latin typeface="Calibri" panose="020F0502020204030204" pitchFamily="34" charset="0"/>
              </a:rPr>
              <a:t> METRICS</a:t>
            </a:r>
            <a:r>
              <a:rPr lang="en-US" altLang="en-US" sz="1400" dirty="0">
                <a:latin typeface="Calibri" panose="020F0502020204030204" pitchFamily="34" charset="0"/>
              </a:rPr>
              <a:t> are maintained to determine process effectiveness?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Improvements in customer satisfaction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Return on investment for quality initiatives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Number of closed corrective actions reopened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</a:pPr>
            <a:endParaRPr lang="en-US" altLang="en-US" sz="1400" dirty="0"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endParaRPr lang="en-US" altLang="en-US" sz="1400" dirty="0">
              <a:latin typeface="Calibri" panose="020F050202020403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35812" y="401782"/>
            <a:ext cx="2878281" cy="37961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OUTPUTS</a:t>
            </a:r>
            <a:r>
              <a:rPr lang="en-US" altLang="en-US" sz="1400" dirty="0">
                <a:latin typeface="Calibri" panose="020F0502020204030204" pitchFamily="34" charset="0"/>
              </a:rPr>
              <a:t>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Sustain a </a:t>
            </a:r>
            <a:r>
              <a:rPr lang="en-US" altLang="en-US" sz="1400"/>
              <a:t>functioning QMS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/>
              <a:t>Continual </a:t>
            </a:r>
            <a:r>
              <a:rPr lang="en-US" altLang="en-US" sz="1400" dirty="0"/>
              <a:t>improvement in the QMS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Continual improvement in the </a:t>
            </a:r>
            <a:r>
              <a:rPr lang="en-US" altLang="en-US" sz="1400" i="1" dirty="0"/>
              <a:t>Path of Workflow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400" dirty="0"/>
              <a:t> Adequate resources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lang="en-US" altLang="en-US" sz="1400" b="1" dirty="0">
                <a:latin typeface="Calibri" panose="020F0502020204030204" pitchFamily="34" charset="0"/>
              </a:rPr>
              <a:t>RECORDS: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Output Review Report</a:t>
            </a:r>
          </a:p>
          <a:p>
            <a:pPr marL="742950" lvl="1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Management review </a:t>
            </a:r>
          </a:p>
          <a:p>
            <a:pPr marL="742950" lvl="1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Communication with staff</a:t>
            </a:r>
          </a:p>
          <a:p>
            <a:pPr marL="285750" indent="-285750" eaLnBrk="0" fontAlgn="base" hangingPunct="0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altLang="en-US" sz="1400" dirty="0">
                <a:latin typeface="Calibri" panose="020F0502020204030204" pitchFamily="34" charset="0"/>
              </a:rPr>
              <a:t>Action item matrices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100" dirty="0">
              <a:latin typeface="Calibri" panose="020F0502020204030204" pitchFamily="34" charset="0"/>
            </a:endParaRPr>
          </a:p>
        </p:txBody>
      </p:sp>
      <p:sp>
        <p:nvSpPr>
          <p:cNvPr id="7" name="Arrow: Striped Right 6"/>
          <p:cNvSpPr/>
          <p:nvPr/>
        </p:nvSpPr>
        <p:spPr>
          <a:xfrm>
            <a:off x="3926682" y="897039"/>
            <a:ext cx="2761494" cy="3048000"/>
          </a:xfrm>
          <a:prstGeom prst="stripedRightArrow">
            <a:avLst>
              <a:gd name="adj1" fmla="val 50000"/>
              <a:gd name="adj2" fmla="val 30690"/>
            </a:avLst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336473" y="1620820"/>
            <a:ext cx="23195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PROCESS</a:t>
            </a:r>
            <a:r>
              <a:rPr lang="en-US" sz="1400" dirty="0"/>
              <a:t>:</a:t>
            </a:r>
          </a:p>
          <a:p>
            <a:r>
              <a:rPr lang="en-US" sz="1400" dirty="0"/>
              <a:t>Management Review Process</a:t>
            </a:r>
          </a:p>
          <a:p>
            <a:r>
              <a:rPr lang="en-US" sz="1400" dirty="0"/>
              <a:t>Quarterly Review – status of the QMS</a:t>
            </a:r>
          </a:p>
          <a:p>
            <a:r>
              <a:rPr lang="en-US" sz="1400" b="1" dirty="0"/>
              <a:t>PROCESS OWNER:</a:t>
            </a:r>
          </a:p>
          <a:p>
            <a:r>
              <a:rPr lang="en-US" sz="1400" dirty="0"/>
              <a:t>Quality Manager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-42185"/>
            <a:ext cx="3228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Job Aid 1: MR Process </a:t>
            </a:r>
            <a:r>
              <a:rPr lang="en-US" sz="1600" b="1"/>
              <a:t>Model </a:t>
            </a:r>
            <a:r>
              <a:rPr lang="en-US" sz="1600" b="1" baseline="30000"/>
              <a:t>4-83</a:t>
            </a:r>
            <a:endParaRPr lang="en-US" sz="1600" b="1" baseline="30000" dirty="0"/>
          </a:p>
        </p:txBody>
      </p:sp>
    </p:spTree>
    <p:extLst>
      <p:ext uri="{BB962C8B-B14F-4D97-AF65-F5344CB8AC3E}">
        <p14:creationId xmlns:p14="http://schemas.microsoft.com/office/powerpoint/2010/main" val="174314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</TotalTime>
  <Words>187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24</cp:revision>
  <dcterms:created xsi:type="dcterms:W3CDTF">2016-07-24T18:07:47Z</dcterms:created>
  <dcterms:modified xsi:type="dcterms:W3CDTF">2019-04-06T11:39:33Z</dcterms:modified>
</cp:coreProperties>
</file>