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2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9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4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9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6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8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0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4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6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6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2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3BA2D-E444-4020-8140-13D55DA1083B}" type="datetimeFigureOut">
              <a:rPr lang="en-US" smtClean="0"/>
              <a:t>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6FBB-04C7-436B-BE3B-DB999F650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581"/>
            <a:ext cx="9144000" cy="508819"/>
          </a:xfrm>
        </p:spPr>
        <p:txBody>
          <a:bodyPr>
            <a:normAutofit/>
          </a:bodyPr>
          <a:lstStyle/>
          <a:p>
            <a:r>
              <a:rPr lang="en-US" sz="2000" b="1" dirty="0"/>
              <a:t>Job Aid: How to Calculate TE </a:t>
            </a:r>
            <a:r>
              <a:rPr lang="en-US" sz="2000" b="1" baseline="30000" dirty="0"/>
              <a:t>705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4114800" cy="5867400"/>
          </a:xfrm>
        </p:spPr>
        <p:txBody>
          <a:bodyPr>
            <a:normAutofit/>
          </a:bodyPr>
          <a:lstStyle/>
          <a:p>
            <a:pPr marL="236538" indent="-236538" algn="l">
              <a:buFont typeface="+mj-lt"/>
              <a:buAutoNum type="romanUcPeriod"/>
            </a:pPr>
            <a:r>
              <a:rPr lang="en-US" sz="1400" b="1" dirty="0">
                <a:solidFill>
                  <a:schemeClr val="tx1"/>
                </a:solidFill>
              </a:rPr>
              <a:t>Need 3 key numbers</a:t>
            </a:r>
          </a:p>
          <a:p>
            <a:pPr marL="236538" lvl="1" indent="220663" algn="l">
              <a:buFont typeface="+mj-lt"/>
              <a:buAutoNum type="alphaLcPeriod"/>
            </a:pPr>
            <a:r>
              <a:rPr lang="en-US" sz="1400" b="1" dirty="0">
                <a:solidFill>
                  <a:schemeClr val="tx1"/>
                </a:solidFill>
              </a:rPr>
              <a:t>Mean </a:t>
            </a:r>
          </a:p>
          <a:p>
            <a:pPr marL="738188" lvl="2" indent="-28098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A fact calculated from observed data points</a:t>
            </a:r>
          </a:p>
          <a:p>
            <a:pPr marL="738188" lvl="2" indent="-28098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Will change due to: </a:t>
            </a:r>
          </a:p>
          <a:p>
            <a:pPr marL="1090613" lvl="3" indent="-352425" algn="l">
              <a:buFont typeface="+mj-lt"/>
              <a:buAutoNum type="alphaLcParenR"/>
            </a:pPr>
            <a:r>
              <a:rPr lang="en-US" sz="1400" dirty="0">
                <a:solidFill>
                  <a:schemeClr val="tx1"/>
                </a:solidFill>
              </a:rPr>
              <a:t>Recalibration </a:t>
            </a:r>
          </a:p>
          <a:p>
            <a:pPr marL="1090613" lvl="3" indent="-352425" algn="l">
              <a:buFont typeface="+mj-lt"/>
              <a:buAutoNum type="alphaLcParenR"/>
            </a:pPr>
            <a:r>
              <a:rPr lang="en-US" sz="1400" dirty="0">
                <a:solidFill>
                  <a:schemeClr val="tx1"/>
                </a:solidFill>
              </a:rPr>
              <a:t>Introduction of reagent or calibrator lot number changes </a:t>
            </a:r>
          </a:p>
          <a:p>
            <a:pPr marL="1090613" lvl="3" indent="-352425" algn="l">
              <a:buFont typeface="+mj-lt"/>
              <a:buAutoNum type="alphaLcParenR"/>
            </a:pPr>
            <a:r>
              <a:rPr lang="en-US" sz="1400" dirty="0">
                <a:solidFill>
                  <a:schemeClr val="tx1"/>
                </a:solidFill>
              </a:rPr>
              <a:t>Changes to the instrumentation</a:t>
            </a:r>
          </a:p>
          <a:p>
            <a:pPr lvl="1" indent="-220663" algn="l">
              <a:buFont typeface="+mj-lt"/>
              <a:buAutoNum type="alphaLcPeriod"/>
            </a:pPr>
            <a:r>
              <a:rPr lang="en-US" sz="1400" b="1" dirty="0">
                <a:solidFill>
                  <a:schemeClr val="tx1"/>
                </a:solidFill>
              </a:rPr>
              <a:t>SD 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A fact calculated from observed data points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Certain amount of imprecision is expected; inherent with the analytical system</a:t>
            </a:r>
          </a:p>
          <a:p>
            <a:pPr lvl="1" indent="-220663" algn="l">
              <a:buFont typeface="+mj-lt"/>
              <a:buAutoNum type="alphaLcPeriod"/>
            </a:pPr>
            <a:r>
              <a:rPr lang="en-US" sz="1400" b="1" dirty="0">
                <a:solidFill>
                  <a:schemeClr val="tx1"/>
                </a:solidFill>
              </a:rPr>
              <a:t>True Value – </a:t>
            </a:r>
            <a:r>
              <a:rPr lang="en-US" sz="1400" dirty="0">
                <a:solidFill>
                  <a:schemeClr val="tx1"/>
                </a:solidFill>
              </a:rPr>
              <a:t>target value 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Used with the mean to determine bias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Selected from the most appropriate source or combination of sources  available for the test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Remains constant for the life of the specific lot number of QC material; it is the true value after all</a:t>
            </a:r>
          </a:p>
          <a:p>
            <a:pPr marL="693738" lvl="2" indent="-236538" algn="l">
              <a:buFont typeface="+mj-lt"/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The value used  in  comparison with the information gained after a change has occurred to monitor the analytical system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86200" y="838200"/>
            <a:ext cx="52578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 algn="l">
              <a:buFont typeface="+mj-lt"/>
              <a:buAutoNum type="romanUcPeriod" startAt="2"/>
            </a:pPr>
            <a:r>
              <a:rPr lang="en-US" sz="5400" b="1" dirty="0">
                <a:solidFill>
                  <a:schemeClr val="tx1"/>
                </a:solidFill>
              </a:rPr>
              <a:t>Selecting the True Value (Target Value)</a:t>
            </a:r>
          </a:p>
          <a:p>
            <a:pPr marL="515938" lvl="1" indent="-234950" algn="l">
              <a:buFont typeface="+mj-lt"/>
              <a:buAutoNum type="alphaLcPeriod"/>
            </a:pPr>
            <a:r>
              <a:rPr lang="en-US" sz="5400" b="1" dirty="0">
                <a:solidFill>
                  <a:schemeClr val="tx1"/>
                </a:solidFill>
              </a:rPr>
              <a:t>The value published in the control’s package insert for that lot number</a:t>
            </a:r>
          </a:p>
          <a:p>
            <a:pPr marL="855663" lvl="2" indent="-280988" algn="l">
              <a:buFont typeface="+mj-lt"/>
              <a:buAutoNum type="arabicParenR"/>
            </a:pPr>
            <a:r>
              <a:rPr lang="en-US" sz="5400" dirty="0">
                <a:solidFill>
                  <a:schemeClr val="tx1"/>
                </a:solidFill>
              </a:rPr>
              <a:t>Limitations </a:t>
            </a:r>
          </a:p>
          <a:p>
            <a:pPr marL="1150938" lvl="3" indent="-29527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May not be stated in insert</a:t>
            </a:r>
          </a:p>
          <a:p>
            <a:pPr marL="1150938" lvl="3" indent="-29527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May be based on insufficient data performed by manufacturer</a:t>
            </a:r>
          </a:p>
          <a:p>
            <a:pPr marL="574675" lvl="1" indent="-293688" algn="l">
              <a:buFont typeface="+mj-lt"/>
              <a:buAutoNum type="alphaLcPeriod"/>
            </a:pPr>
            <a:r>
              <a:rPr lang="en-US" sz="5400" b="1" dirty="0">
                <a:solidFill>
                  <a:schemeClr val="tx1"/>
                </a:solidFill>
              </a:rPr>
              <a:t>The value obtained from an interlaboratory comparison program</a:t>
            </a:r>
          </a:p>
          <a:p>
            <a:pPr marL="855663" lvl="2" indent="-280988" algn="l">
              <a:buFont typeface="+mj-lt"/>
              <a:buAutoNum type="arabicParenR"/>
            </a:pPr>
            <a:r>
              <a:rPr lang="en-US" sz="5400" dirty="0">
                <a:solidFill>
                  <a:schemeClr val="tx1"/>
                </a:solidFill>
              </a:rPr>
              <a:t>Based on your  peer group performing the same method for the test</a:t>
            </a:r>
          </a:p>
          <a:p>
            <a:pPr marL="855663" lvl="2" indent="-280988" algn="l">
              <a:buFont typeface="+mj-lt"/>
              <a:buAutoNum type="arabicParenR"/>
            </a:pPr>
            <a:r>
              <a:rPr lang="en-US" sz="5400" dirty="0">
                <a:solidFill>
                  <a:schemeClr val="tx1"/>
                </a:solidFill>
              </a:rPr>
              <a:t>Limitations 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Peer group may be too small to accurately reflect a true value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Outlier laboratories in a small peer group will statistically affect the calculations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An interlaboratory  program may not be available by the manufacturer</a:t>
            </a:r>
          </a:p>
          <a:p>
            <a:pPr marL="574675" lvl="1" indent="-293688" algn="l">
              <a:buFont typeface="+mj-lt"/>
              <a:buAutoNum type="alphaLcPeriod"/>
            </a:pPr>
            <a:r>
              <a:rPr lang="en-US" sz="5400" b="1" dirty="0">
                <a:solidFill>
                  <a:schemeClr val="tx1"/>
                </a:solidFill>
              </a:rPr>
              <a:t>Cumulative mean from your laboratory’s data when the system has been stable</a:t>
            </a:r>
          </a:p>
          <a:p>
            <a:pPr marL="855663" lvl="2" indent="-280988" algn="l">
              <a:buFont typeface="+mj-lt"/>
              <a:buAutoNum type="arabicParenR"/>
            </a:pPr>
            <a:r>
              <a:rPr lang="en-US" sz="5400" dirty="0">
                <a:solidFill>
                  <a:schemeClr val="tx1"/>
                </a:solidFill>
              </a:rPr>
              <a:t>Limitations 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Difficult to correctly determine accuracy from internal sources alone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The stable system you thought you had may actually  have inherent problems and constant bias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Even though the data has been shown to be consistent from previous results over an extended time period, you may actually be consistently wrong.</a:t>
            </a:r>
          </a:p>
          <a:p>
            <a:pPr marL="1195388" lvl="3" indent="-339725" algn="l">
              <a:buFont typeface="+mj-lt"/>
              <a:buAutoNum type="alphaLcParenR"/>
            </a:pPr>
            <a:r>
              <a:rPr lang="en-US" sz="5400" dirty="0">
                <a:solidFill>
                  <a:schemeClr val="tx1"/>
                </a:solidFill>
              </a:rPr>
              <a:t>Method validation or verification studies were never performed to evaluate accuracy</a:t>
            </a:r>
          </a:p>
          <a:p>
            <a:pPr marL="1195388" lvl="3" indent="-339725" algn="l">
              <a:buFont typeface="+mj-lt"/>
              <a:buAutoNum type="alphaLcParenR"/>
            </a:pPr>
            <a:endParaRPr lang="en-US" sz="2900" dirty="0"/>
          </a:p>
          <a:p>
            <a:pPr marL="1771650" lvl="3" indent="-400050" algn="l">
              <a:buFont typeface="+mj-lt"/>
              <a:buAutoNum type="alphaLcParenR"/>
            </a:pPr>
            <a:endParaRPr lang="en-US" sz="1400" dirty="0"/>
          </a:p>
          <a:p>
            <a:pPr algn="l"/>
            <a:r>
              <a:rPr lang="en-US" sz="14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987"/>
            <a:ext cx="10763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572" y="39277"/>
            <a:ext cx="10763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64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290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Job Aid: How to Calculate TE 705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TE</dc:title>
  <dc:creator>Anna</dc:creator>
  <cp:lastModifiedBy>Anna Murphy</cp:lastModifiedBy>
  <cp:revision>15</cp:revision>
  <dcterms:created xsi:type="dcterms:W3CDTF">2012-09-11T13:21:55Z</dcterms:created>
  <dcterms:modified xsi:type="dcterms:W3CDTF">2017-01-02T08:56:28Z</dcterms:modified>
</cp:coreProperties>
</file>